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7"/>
  </p:notesMasterIdLst>
  <p:sldIdLst>
    <p:sldId id="256" r:id="rId5"/>
    <p:sldId id="261" r:id="rId6"/>
    <p:sldId id="262" r:id="rId7"/>
    <p:sldId id="265" r:id="rId8"/>
    <p:sldId id="263" r:id="rId9"/>
    <p:sldId id="264" r:id="rId10"/>
    <p:sldId id="266" r:id="rId11"/>
    <p:sldId id="267" r:id="rId12"/>
    <p:sldId id="268" r:id="rId13"/>
    <p:sldId id="269" r:id="rId14"/>
    <p:sldId id="282" r:id="rId15"/>
    <p:sldId id="270" r:id="rId16"/>
    <p:sldId id="271" r:id="rId17"/>
    <p:sldId id="272" r:id="rId18"/>
    <p:sldId id="273" r:id="rId19"/>
    <p:sldId id="275" r:id="rId20"/>
    <p:sldId id="276" r:id="rId21"/>
    <p:sldId id="279" r:id="rId22"/>
    <p:sldId id="258" r:id="rId23"/>
    <p:sldId id="280" r:id="rId24"/>
    <p:sldId id="281" r:id="rId25"/>
    <p:sldId id="260" r:id="rId26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ofile1\TE\D&#367;ln&#237;%20vody\GRAFY%20pro%20ro&#269;n&#237;%20zpr&#225;vy\anal&#253;zy%20d&#367;ln&#237;ch%20vo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ofile1\TE\D&#367;ln&#237;%20vody\GRAFY%20pro%20ro&#269;n&#237;%20zpr&#225;vy\anal&#253;zy%20d&#367;ln&#237;ch%20vo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ofile1\TE\D&#367;ln&#237;%20vody\GRAFY%20pro%20ro&#269;n&#237;%20zpr&#225;vy\anal&#253;zy%20d&#367;ln&#237;ch%20vo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ofile1\TE\D&#367;ln&#237;%20vody\d&#367;ln&#237;%20a%20povrchov&#233;%20vody\HLADINY\Hladiny%20VJJ%20+%20VJ&#381;%20m&#283;s&#237;&#269;n&#237;_grafy%20pro%20OBU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82889662218526294"/>
          <c:y val="2.41449791528102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'VJJ grafy'!$B$1</c:f>
              <c:strCache>
                <c:ptCount val="1"/>
                <c:pt idx="0">
                  <c:v>VJJ: chloridy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trendline>
            <c:spPr>
              <a:ln w="22225" cap="rnd">
                <a:solidFill>
                  <a:srgbClr val="FF0000"/>
                </a:solidFill>
                <a:prstDash val="solid"/>
              </a:ln>
              <a:effectLst/>
            </c:spPr>
            <c:trendlineType val="poly"/>
            <c:order val="6"/>
            <c:dispRSqr val="1"/>
            <c:dispEq val="0"/>
            <c:trendlineLbl>
              <c:layout>
                <c:manualLayout>
                  <c:x val="-0.14974796378872873"/>
                  <c:y val="-0.3648497071381063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</c:trendlineLbl>
          </c:trendline>
          <c:cat>
            <c:numRef>
              <c:f>'VJJ grafy'!$A$2:$A$231</c:f>
              <c:numCache>
                <c:formatCode>m/d/yyyy</c:formatCode>
                <c:ptCount val="230"/>
                <c:pt idx="0">
                  <c:v>37643</c:v>
                </c:pt>
                <c:pt idx="1">
                  <c:v>37648</c:v>
                </c:pt>
                <c:pt idx="2">
                  <c:v>37669</c:v>
                </c:pt>
                <c:pt idx="3">
                  <c:v>37683</c:v>
                </c:pt>
                <c:pt idx="4">
                  <c:v>37718</c:v>
                </c:pt>
                <c:pt idx="5">
                  <c:v>37746</c:v>
                </c:pt>
                <c:pt idx="6">
                  <c:v>37760</c:v>
                </c:pt>
                <c:pt idx="7">
                  <c:v>37796</c:v>
                </c:pt>
                <c:pt idx="8">
                  <c:v>37824</c:v>
                </c:pt>
                <c:pt idx="9">
                  <c:v>37859</c:v>
                </c:pt>
                <c:pt idx="10">
                  <c:v>37865</c:v>
                </c:pt>
                <c:pt idx="11">
                  <c:v>37875</c:v>
                </c:pt>
                <c:pt idx="12">
                  <c:v>37896</c:v>
                </c:pt>
                <c:pt idx="13">
                  <c:v>37950</c:v>
                </c:pt>
                <c:pt idx="14">
                  <c:v>38007</c:v>
                </c:pt>
                <c:pt idx="15">
                  <c:v>38036</c:v>
                </c:pt>
                <c:pt idx="16">
                  <c:v>38064</c:v>
                </c:pt>
                <c:pt idx="17">
                  <c:v>38092</c:v>
                </c:pt>
                <c:pt idx="18">
                  <c:v>38127</c:v>
                </c:pt>
                <c:pt idx="19">
                  <c:v>38160</c:v>
                </c:pt>
                <c:pt idx="20">
                  <c:v>38195</c:v>
                </c:pt>
                <c:pt idx="21">
                  <c:v>38204</c:v>
                </c:pt>
                <c:pt idx="22">
                  <c:v>38253</c:v>
                </c:pt>
                <c:pt idx="23">
                  <c:v>38280</c:v>
                </c:pt>
                <c:pt idx="24">
                  <c:v>38296</c:v>
                </c:pt>
                <c:pt idx="25">
                  <c:v>38338</c:v>
                </c:pt>
                <c:pt idx="26">
                  <c:v>38366</c:v>
                </c:pt>
                <c:pt idx="27">
                  <c:v>38387</c:v>
                </c:pt>
                <c:pt idx="28">
                  <c:v>38412</c:v>
                </c:pt>
                <c:pt idx="29">
                  <c:v>38460</c:v>
                </c:pt>
                <c:pt idx="30">
                  <c:v>38491</c:v>
                </c:pt>
                <c:pt idx="31">
                  <c:v>38532</c:v>
                </c:pt>
                <c:pt idx="32">
                  <c:v>38548</c:v>
                </c:pt>
                <c:pt idx="33">
                  <c:v>38587</c:v>
                </c:pt>
                <c:pt idx="34">
                  <c:v>38617</c:v>
                </c:pt>
                <c:pt idx="35">
                  <c:v>38652</c:v>
                </c:pt>
                <c:pt idx="36">
                  <c:v>38685</c:v>
                </c:pt>
                <c:pt idx="37">
                  <c:v>38701</c:v>
                </c:pt>
                <c:pt idx="38">
                  <c:v>38729</c:v>
                </c:pt>
                <c:pt idx="39">
                  <c:v>38771</c:v>
                </c:pt>
                <c:pt idx="40">
                  <c:v>38792</c:v>
                </c:pt>
                <c:pt idx="41">
                  <c:v>38825</c:v>
                </c:pt>
                <c:pt idx="42">
                  <c:v>38854</c:v>
                </c:pt>
                <c:pt idx="43">
                  <c:v>38895</c:v>
                </c:pt>
                <c:pt idx="44">
                  <c:v>38918</c:v>
                </c:pt>
                <c:pt idx="45">
                  <c:v>38944</c:v>
                </c:pt>
                <c:pt idx="46">
                  <c:v>38979</c:v>
                </c:pt>
                <c:pt idx="47">
                  <c:v>39002</c:v>
                </c:pt>
                <c:pt idx="48">
                  <c:v>39036</c:v>
                </c:pt>
                <c:pt idx="49">
                  <c:v>39063</c:v>
                </c:pt>
                <c:pt idx="50">
                  <c:v>39100</c:v>
                </c:pt>
                <c:pt idx="51">
                  <c:v>39133</c:v>
                </c:pt>
                <c:pt idx="52">
                  <c:v>39168</c:v>
                </c:pt>
                <c:pt idx="53">
                  <c:v>39189</c:v>
                </c:pt>
                <c:pt idx="54">
                  <c:v>39220</c:v>
                </c:pt>
                <c:pt idx="55">
                  <c:v>39252</c:v>
                </c:pt>
                <c:pt idx="56">
                  <c:v>39287</c:v>
                </c:pt>
                <c:pt idx="57">
                  <c:v>39310</c:v>
                </c:pt>
                <c:pt idx="58">
                  <c:v>39343</c:v>
                </c:pt>
                <c:pt idx="59">
                  <c:v>39366</c:v>
                </c:pt>
                <c:pt idx="60">
                  <c:v>39401</c:v>
                </c:pt>
                <c:pt idx="61">
                  <c:v>39429</c:v>
                </c:pt>
                <c:pt idx="62">
                  <c:v>39450</c:v>
                </c:pt>
                <c:pt idx="63">
                  <c:v>39499</c:v>
                </c:pt>
                <c:pt idx="64">
                  <c:v>39525</c:v>
                </c:pt>
                <c:pt idx="65">
                  <c:v>39548</c:v>
                </c:pt>
                <c:pt idx="66">
                  <c:v>39583</c:v>
                </c:pt>
                <c:pt idx="67">
                  <c:v>39625</c:v>
                </c:pt>
                <c:pt idx="68">
                  <c:v>39651</c:v>
                </c:pt>
                <c:pt idx="69">
                  <c:v>39679</c:v>
                </c:pt>
                <c:pt idx="70">
                  <c:v>39695</c:v>
                </c:pt>
                <c:pt idx="71">
                  <c:v>39723</c:v>
                </c:pt>
                <c:pt idx="72">
                  <c:v>39772</c:v>
                </c:pt>
                <c:pt idx="73">
                  <c:v>39786</c:v>
                </c:pt>
                <c:pt idx="74">
                  <c:v>39821</c:v>
                </c:pt>
                <c:pt idx="75">
                  <c:v>39856</c:v>
                </c:pt>
                <c:pt idx="76">
                  <c:v>39876</c:v>
                </c:pt>
                <c:pt idx="77">
                  <c:v>39912</c:v>
                </c:pt>
                <c:pt idx="78">
                  <c:v>39945</c:v>
                </c:pt>
                <c:pt idx="79">
                  <c:v>39967</c:v>
                </c:pt>
                <c:pt idx="80">
                  <c:v>39996</c:v>
                </c:pt>
                <c:pt idx="81">
                  <c:v>40037</c:v>
                </c:pt>
                <c:pt idx="82">
                  <c:v>40065</c:v>
                </c:pt>
                <c:pt idx="83">
                  <c:v>40094</c:v>
                </c:pt>
                <c:pt idx="84">
                  <c:v>40122</c:v>
                </c:pt>
                <c:pt idx="85">
                  <c:v>40150</c:v>
                </c:pt>
                <c:pt idx="86">
                  <c:v>40185</c:v>
                </c:pt>
                <c:pt idx="87">
                  <c:v>40213</c:v>
                </c:pt>
                <c:pt idx="88">
                  <c:v>40238</c:v>
                </c:pt>
                <c:pt idx="89">
                  <c:v>40282</c:v>
                </c:pt>
                <c:pt idx="90">
                  <c:v>40305</c:v>
                </c:pt>
                <c:pt idx="91">
                  <c:v>40346</c:v>
                </c:pt>
                <c:pt idx="92">
                  <c:v>40367</c:v>
                </c:pt>
                <c:pt idx="93">
                  <c:v>40396</c:v>
                </c:pt>
                <c:pt idx="94">
                  <c:v>40431</c:v>
                </c:pt>
                <c:pt idx="95">
                  <c:v>40458</c:v>
                </c:pt>
                <c:pt idx="96">
                  <c:v>40486</c:v>
                </c:pt>
                <c:pt idx="97">
                  <c:v>40514</c:v>
                </c:pt>
                <c:pt idx="98">
                  <c:v>40548</c:v>
                </c:pt>
                <c:pt idx="99">
                  <c:v>40577</c:v>
                </c:pt>
                <c:pt idx="100">
                  <c:v>40605</c:v>
                </c:pt>
                <c:pt idx="101">
                  <c:v>40638</c:v>
                </c:pt>
                <c:pt idx="102">
                  <c:v>40668</c:v>
                </c:pt>
                <c:pt idx="103">
                  <c:v>40703</c:v>
                </c:pt>
                <c:pt idx="104">
                  <c:v>40736</c:v>
                </c:pt>
                <c:pt idx="105">
                  <c:v>40759</c:v>
                </c:pt>
                <c:pt idx="106">
                  <c:v>40794</c:v>
                </c:pt>
                <c:pt idx="107">
                  <c:v>40822</c:v>
                </c:pt>
                <c:pt idx="108">
                  <c:v>40862</c:v>
                </c:pt>
                <c:pt idx="109">
                  <c:v>40885</c:v>
                </c:pt>
                <c:pt idx="110">
                  <c:v>40917</c:v>
                </c:pt>
                <c:pt idx="111">
                  <c:v>40941</c:v>
                </c:pt>
                <c:pt idx="112">
                  <c:v>40976</c:v>
                </c:pt>
                <c:pt idx="113">
                  <c:v>41004</c:v>
                </c:pt>
                <c:pt idx="114">
                  <c:v>41038</c:v>
                </c:pt>
                <c:pt idx="115">
                  <c:v>41065</c:v>
                </c:pt>
                <c:pt idx="116">
                  <c:v>41093</c:v>
                </c:pt>
                <c:pt idx="117">
                  <c:v>41122</c:v>
                </c:pt>
                <c:pt idx="118">
                  <c:v>41155</c:v>
                </c:pt>
                <c:pt idx="119">
                  <c:v>41186</c:v>
                </c:pt>
                <c:pt idx="120">
                  <c:v>41221</c:v>
                </c:pt>
                <c:pt idx="121">
                  <c:v>41250</c:v>
                </c:pt>
                <c:pt idx="122">
                  <c:v>41288</c:v>
                </c:pt>
                <c:pt idx="123">
                  <c:v>41316</c:v>
                </c:pt>
                <c:pt idx="124">
                  <c:v>41346</c:v>
                </c:pt>
                <c:pt idx="125">
                  <c:v>41374</c:v>
                </c:pt>
                <c:pt idx="126">
                  <c:v>41409</c:v>
                </c:pt>
                <c:pt idx="127">
                  <c:v>41431</c:v>
                </c:pt>
                <c:pt idx="128">
                  <c:v>41459</c:v>
                </c:pt>
                <c:pt idx="129">
                  <c:v>41499</c:v>
                </c:pt>
                <c:pt idx="130">
                  <c:v>41528</c:v>
                </c:pt>
                <c:pt idx="131">
                  <c:v>41555</c:v>
                </c:pt>
                <c:pt idx="132">
                  <c:v>41596</c:v>
                </c:pt>
                <c:pt idx="133">
                  <c:v>41617</c:v>
                </c:pt>
                <c:pt idx="134">
                  <c:v>41652</c:v>
                </c:pt>
                <c:pt idx="135">
                  <c:v>41687</c:v>
                </c:pt>
                <c:pt idx="136">
                  <c:v>41712</c:v>
                </c:pt>
                <c:pt idx="137">
                  <c:v>41740</c:v>
                </c:pt>
                <c:pt idx="138">
                  <c:v>41766</c:v>
                </c:pt>
                <c:pt idx="139">
                  <c:v>41806</c:v>
                </c:pt>
                <c:pt idx="140">
                  <c:v>41844</c:v>
                </c:pt>
                <c:pt idx="141">
                  <c:v>41878</c:v>
                </c:pt>
                <c:pt idx="142">
                  <c:v>41907</c:v>
                </c:pt>
                <c:pt idx="143">
                  <c:v>41925</c:v>
                </c:pt>
                <c:pt idx="144">
                  <c:v>41961</c:v>
                </c:pt>
                <c:pt idx="145">
                  <c:v>41982</c:v>
                </c:pt>
                <c:pt idx="146">
                  <c:v>42018</c:v>
                </c:pt>
                <c:pt idx="147">
                  <c:v>42060</c:v>
                </c:pt>
                <c:pt idx="148">
                  <c:v>42079</c:v>
                </c:pt>
                <c:pt idx="149">
                  <c:v>42115</c:v>
                </c:pt>
                <c:pt idx="150">
                  <c:v>42149</c:v>
                </c:pt>
                <c:pt idx="151">
                  <c:v>42173</c:v>
                </c:pt>
                <c:pt idx="152">
                  <c:v>42198</c:v>
                </c:pt>
                <c:pt idx="153">
                  <c:v>42242</c:v>
                </c:pt>
                <c:pt idx="154">
                  <c:v>42261</c:v>
                </c:pt>
                <c:pt idx="155">
                  <c:v>42292</c:v>
                </c:pt>
                <c:pt idx="156">
                  <c:v>42328</c:v>
                </c:pt>
                <c:pt idx="157">
                  <c:v>42342</c:v>
                </c:pt>
                <c:pt idx="158">
                  <c:v>42394</c:v>
                </c:pt>
                <c:pt idx="159">
                  <c:v>42409</c:v>
                </c:pt>
                <c:pt idx="160">
                  <c:v>42439</c:v>
                </c:pt>
                <c:pt idx="161">
                  <c:v>42479</c:v>
                </c:pt>
                <c:pt idx="162">
                  <c:v>42513</c:v>
                </c:pt>
                <c:pt idx="163">
                  <c:v>42532</c:v>
                </c:pt>
                <c:pt idx="164">
                  <c:v>42562</c:v>
                </c:pt>
                <c:pt idx="165">
                  <c:v>42592</c:v>
                </c:pt>
                <c:pt idx="166">
                  <c:v>42633</c:v>
                </c:pt>
                <c:pt idx="167">
                  <c:v>42661</c:v>
                </c:pt>
                <c:pt idx="168">
                  <c:v>42681</c:v>
                </c:pt>
                <c:pt idx="169">
                  <c:v>42713</c:v>
                </c:pt>
                <c:pt idx="170">
                  <c:v>42745</c:v>
                </c:pt>
                <c:pt idx="171">
                  <c:v>42774</c:v>
                </c:pt>
                <c:pt idx="172">
                  <c:v>42810</c:v>
                </c:pt>
                <c:pt idx="173">
                  <c:v>42837</c:v>
                </c:pt>
                <c:pt idx="174">
                  <c:v>42872</c:v>
                </c:pt>
                <c:pt idx="175">
                  <c:v>42901</c:v>
                </c:pt>
                <c:pt idx="176">
                  <c:v>42935</c:v>
                </c:pt>
                <c:pt idx="177">
                  <c:v>42955</c:v>
                </c:pt>
                <c:pt idx="178">
                  <c:v>42990</c:v>
                </c:pt>
                <c:pt idx="179">
                  <c:v>43033</c:v>
                </c:pt>
                <c:pt idx="180">
                  <c:v>43053</c:v>
                </c:pt>
                <c:pt idx="181">
                  <c:v>43080</c:v>
                </c:pt>
                <c:pt idx="182">
                  <c:v>43117</c:v>
                </c:pt>
                <c:pt idx="183">
                  <c:v>43145</c:v>
                </c:pt>
                <c:pt idx="184">
                  <c:v>43173</c:v>
                </c:pt>
                <c:pt idx="185">
                  <c:v>43203</c:v>
                </c:pt>
                <c:pt idx="186">
                  <c:v>43235</c:v>
                </c:pt>
                <c:pt idx="187">
                  <c:v>43262</c:v>
                </c:pt>
                <c:pt idx="188">
                  <c:v>43311</c:v>
                </c:pt>
                <c:pt idx="189">
                  <c:v>43320</c:v>
                </c:pt>
                <c:pt idx="190">
                  <c:v>43354</c:v>
                </c:pt>
                <c:pt idx="191">
                  <c:v>43389</c:v>
                </c:pt>
                <c:pt idx="192">
                  <c:v>43411</c:v>
                </c:pt>
                <c:pt idx="193">
                  <c:v>43445</c:v>
                </c:pt>
                <c:pt idx="194">
                  <c:v>43479</c:v>
                </c:pt>
                <c:pt idx="195">
                  <c:v>43497</c:v>
                </c:pt>
                <c:pt idx="196">
                  <c:v>43536</c:v>
                </c:pt>
                <c:pt idx="197">
                  <c:v>43559</c:v>
                </c:pt>
                <c:pt idx="198">
                  <c:v>43591</c:v>
                </c:pt>
                <c:pt idx="199">
                  <c:v>43641</c:v>
                </c:pt>
                <c:pt idx="200">
                  <c:v>43662</c:v>
                </c:pt>
                <c:pt idx="201">
                  <c:v>43692</c:v>
                </c:pt>
                <c:pt idx="202">
                  <c:v>43733</c:v>
                </c:pt>
                <c:pt idx="203">
                  <c:v>43754</c:v>
                </c:pt>
                <c:pt idx="204">
                  <c:v>43782</c:v>
                </c:pt>
                <c:pt idx="205">
                  <c:v>43809</c:v>
                </c:pt>
                <c:pt idx="206">
                  <c:v>43847</c:v>
                </c:pt>
                <c:pt idx="207">
                  <c:v>43872</c:v>
                </c:pt>
                <c:pt idx="208">
                  <c:v>43902</c:v>
                </c:pt>
                <c:pt idx="209">
                  <c:v>43923</c:v>
                </c:pt>
                <c:pt idx="210">
                  <c:v>43965</c:v>
                </c:pt>
                <c:pt idx="211">
                  <c:v>43986</c:v>
                </c:pt>
                <c:pt idx="212">
                  <c:v>44013</c:v>
                </c:pt>
                <c:pt idx="213">
                  <c:v>44048</c:v>
                </c:pt>
                <c:pt idx="214">
                  <c:v>44076</c:v>
                </c:pt>
                <c:pt idx="215">
                  <c:v>44112</c:v>
                </c:pt>
                <c:pt idx="216">
                  <c:v>44140</c:v>
                </c:pt>
                <c:pt idx="217">
                  <c:v>44172</c:v>
                </c:pt>
                <c:pt idx="218">
                  <c:v>44204</c:v>
                </c:pt>
                <c:pt idx="219">
                  <c:v>44231</c:v>
                </c:pt>
                <c:pt idx="220">
                  <c:v>44259</c:v>
                </c:pt>
                <c:pt idx="221">
                  <c:v>44294</c:v>
                </c:pt>
                <c:pt idx="222">
                  <c:v>44322</c:v>
                </c:pt>
                <c:pt idx="223">
                  <c:v>44350</c:v>
                </c:pt>
                <c:pt idx="224">
                  <c:v>44392</c:v>
                </c:pt>
                <c:pt idx="225">
                  <c:v>44421</c:v>
                </c:pt>
                <c:pt idx="226">
                  <c:v>44447</c:v>
                </c:pt>
                <c:pt idx="227">
                  <c:v>44477</c:v>
                </c:pt>
                <c:pt idx="228">
                  <c:v>44504</c:v>
                </c:pt>
                <c:pt idx="229">
                  <c:v>44532</c:v>
                </c:pt>
              </c:numCache>
            </c:numRef>
          </c:cat>
          <c:val>
            <c:numRef>
              <c:f>'VJJ grafy'!$B$2:$B$231</c:f>
              <c:numCache>
                <c:formatCode>#,##0</c:formatCode>
                <c:ptCount val="230"/>
                <c:pt idx="0">
                  <c:v>8600</c:v>
                </c:pt>
                <c:pt idx="1">
                  <c:v>9000</c:v>
                </c:pt>
                <c:pt idx="2">
                  <c:v>4400</c:v>
                </c:pt>
                <c:pt idx="3">
                  <c:v>4400</c:v>
                </c:pt>
                <c:pt idx="4">
                  <c:v>8700</c:v>
                </c:pt>
                <c:pt idx="5">
                  <c:v>8200</c:v>
                </c:pt>
                <c:pt idx="6">
                  <c:v>8200</c:v>
                </c:pt>
                <c:pt idx="7">
                  <c:v>1800</c:v>
                </c:pt>
                <c:pt idx="8">
                  <c:v>7900</c:v>
                </c:pt>
                <c:pt idx="9">
                  <c:v>6000</c:v>
                </c:pt>
                <c:pt idx="10">
                  <c:v>7400</c:v>
                </c:pt>
                <c:pt idx="11">
                  <c:v>8300</c:v>
                </c:pt>
                <c:pt idx="12">
                  <c:v>9100</c:v>
                </c:pt>
                <c:pt idx="13">
                  <c:v>10000</c:v>
                </c:pt>
                <c:pt idx="14">
                  <c:v>7800</c:v>
                </c:pt>
                <c:pt idx="15">
                  <c:v>7100</c:v>
                </c:pt>
                <c:pt idx="16">
                  <c:v>7500</c:v>
                </c:pt>
                <c:pt idx="17">
                  <c:v>7500</c:v>
                </c:pt>
                <c:pt idx="18">
                  <c:v>7500</c:v>
                </c:pt>
                <c:pt idx="19">
                  <c:v>7100</c:v>
                </c:pt>
                <c:pt idx="20">
                  <c:v>7000</c:v>
                </c:pt>
                <c:pt idx="21">
                  <c:v>7200</c:v>
                </c:pt>
                <c:pt idx="22">
                  <c:v>7600</c:v>
                </c:pt>
                <c:pt idx="23">
                  <c:v>14000</c:v>
                </c:pt>
                <c:pt idx="24">
                  <c:v>7300</c:v>
                </c:pt>
                <c:pt idx="25">
                  <c:v>6800</c:v>
                </c:pt>
                <c:pt idx="26">
                  <c:v>6400</c:v>
                </c:pt>
                <c:pt idx="27">
                  <c:v>6580</c:v>
                </c:pt>
                <c:pt idx="28">
                  <c:v>6490</c:v>
                </c:pt>
                <c:pt idx="29">
                  <c:v>6470</c:v>
                </c:pt>
                <c:pt idx="30">
                  <c:v>6310</c:v>
                </c:pt>
                <c:pt idx="31">
                  <c:v>6290</c:v>
                </c:pt>
                <c:pt idx="32">
                  <c:v>6380</c:v>
                </c:pt>
                <c:pt idx="33">
                  <c:v>6200</c:v>
                </c:pt>
                <c:pt idx="34">
                  <c:v>6470</c:v>
                </c:pt>
                <c:pt idx="35">
                  <c:v>6140</c:v>
                </c:pt>
                <c:pt idx="36">
                  <c:v>6050</c:v>
                </c:pt>
                <c:pt idx="37">
                  <c:v>6220</c:v>
                </c:pt>
                <c:pt idx="38">
                  <c:v>5770</c:v>
                </c:pt>
                <c:pt idx="39">
                  <c:v>5680</c:v>
                </c:pt>
                <c:pt idx="40">
                  <c:v>6790</c:v>
                </c:pt>
                <c:pt idx="41">
                  <c:v>5690</c:v>
                </c:pt>
                <c:pt idx="42">
                  <c:v>5550</c:v>
                </c:pt>
                <c:pt idx="43">
                  <c:v>5690</c:v>
                </c:pt>
                <c:pt idx="44">
                  <c:v>3550</c:v>
                </c:pt>
                <c:pt idx="45">
                  <c:v>2160</c:v>
                </c:pt>
                <c:pt idx="46">
                  <c:v>5220</c:v>
                </c:pt>
                <c:pt idx="47">
                  <c:v>5500</c:v>
                </c:pt>
                <c:pt idx="48">
                  <c:v>5450</c:v>
                </c:pt>
                <c:pt idx="49">
                  <c:v>5250</c:v>
                </c:pt>
                <c:pt idx="50">
                  <c:v>5210</c:v>
                </c:pt>
                <c:pt idx="51">
                  <c:v>5180</c:v>
                </c:pt>
                <c:pt idx="52">
                  <c:v>5440</c:v>
                </c:pt>
                <c:pt idx="53">
                  <c:v>5410</c:v>
                </c:pt>
                <c:pt idx="54">
                  <c:v>6510</c:v>
                </c:pt>
                <c:pt idx="55">
                  <c:v>5260</c:v>
                </c:pt>
                <c:pt idx="56">
                  <c:v>5210</c:v>
                </c:pt>
                <c:pt idx="57">
                  <c:v>5260</c:v>
                </c:pt>
                <c:pt idx="58">
                  <c:v>5230</c:v>
                </c:pt>
                <c:pt idx="59">
                  <c:v>5130</c:v>
                </c:pt>
                <c:pt idx="60">
                  <c:v>5060</c:v>
                </c:pt>
                <c:pt idx="61">
                  <c:v>4950</c:v>
                </c:pt>
                <c:pt idx="62">
                  <c:v>4880</c:v>
                </c:pt>
                <c:pt idx="63">
                  <c:v>5090</c:v>
                </c:pt>
                <c:pt idx="64">
                  <c:v>4910</c:v>
                </c:pt>
                <c:pt idx="65">
                  <c:v>4990</c:v>
                </c:pt>
                <c:pt idx="66">
                  <c:v>5060</c:v>
                </c:pt>
                <c:pt idx="67">
                  <c:v>5080</c:v>
                </c:pt>
                <c:pt idx="68">
                  <c:v>4460</c:v>
                </c:pt>
                <c:pt idx="69">
                  <c:v>5260</c:v>
                </c:pt>
                <c:pt idx="70">
                  <c:v>5120</c:v>
                </c:pt>
                <c:pt idx="71">
                  <c:v>4950</c:v>
                </c:pt>
                <c:pt idx="72">
                  <c:v>4970</c:v>
                </c:pt>
                <c:pt idx="73">
                  <c:v>4600</c:v>
                </c:pt>
                <c:pt idx="74">
                  <c:v>4910</c:v>
                </c:pt>
                <c:pt idx="75">
                  <c:v>4870</c:v>
                </c:pt>
                <c:pt idx="76">
                  <c:v>5380</c:v>
                </c:pt>
                <c:pt idx="77">
                  <c:v>4930</c:v>
                </c:pt>
                <c:pt idx="78">
                  <c:v>4880</c:v>
                </c:pt>
                <c:pt idx="79">
                  <c:v>3520</c:v>
                </c:pt>
                <c:pt idx="80">
                  <c:v>4350</c:v>
                </c:pt>
                <c:pt idx="81">
                  <c:v>4350</c:v>
                </c:pt>
                <c:pt idx="82">
                  <c:v>4040</c:v>
                </c:pt>
                <c:pt idx="83">
                  <c:v>4310</c:v>
                </c:pt>
                <c:pt idx="84">
                  <c:v>4770</c:v>
                </c:pt>
                <c:pt idx="85">
                  <c:v>4570</c:v>
                </c:pt>
                <c:pt idx="86">
                  <c:v>4440</c:v>
                </c:pt>
                <c:pt idx="87">
                  <c:v>4320</c:v>
                </c:pt>
                <c:pt idx="88">
                  <c:v>4630</c:v>
                </c:pt>
                <c:pt idx="89">
                  <c:v>4080</c:v>
                </c:pt>
                <c:pt idx="90">
                  <c:v>3760</c:v>
                </c:pt>
                <c:pt idx="91">
                  <c:v>3930</c:v>
                </c:pt>
                <c:pt idx="92">
                  <c:v>3860</c:v>
                </c:pt>
                <c:pt idx="93">
                  <c:v>3990</c:v>
                </c:pt>
                <c:pt idx="94">
                  <c:v>3820</c:v>
                </c:pt>
                <c:pt idx="95">
                  <c:v>3960</c:v>
                </c:pt>
                <c:pt idx="96">
                  <c:v>4130</c:v>
                </c:pt>
                <c:pt idx="97">
                  <c:v>4490</c:v>
                </c:pt>
                <c:pt idx="98">
                  <c:v>3790</c:v>
                </c:pt>
                <c:pt idx="99">
                  <c:v>4020</c:v>
                </c:pt>
                <c:pt idx="100">
                  <c:v>4040</c:v>
                </c:pt>
                <c:pt idx="101">
                  <c:v>4420</c:v>
                </c:pt>
                <c:pt idx="102">
                  <c:v>3840</c:v>
                </c:pt>
                <c:pt idx="103">
                  <c:v>3880</c:v>
                </c:pt>
                <c:pt idx="104">
                  <c:v>3990</c:v>
                </c:pt>
                <c:pt idx="105">
                  <c:v>3880</c:v>
                </c:pt>
                <c:pt idx="106">
                  <c:v>3700</c:v>
                </c:pt>
                <c:pt idx="107">
                  <c:v>3750</c:v>
                </c:pt>
                <c:pt idx="108">
                  <c:v>4010</c:v>
                </c:pt>
                <c:pt idx="109">
                  <c:v>3970</c:v>
                </c:pt>
                <c:pt idx="110">
                  <c:v>4320</c:v>
                </c:pt>
                <c:pt idx="111">
                  <c:v>3620</c:v>
                </c:pt>
                <c:pt idx="112">
                  <c:v>3820</c:v>
                </c:pt>
                <c:pt idx="113">
                  <c:v>3990</c:v>
                </c:pt>
                <c:pt idx="114">
                  <c:v>4020</c:v>
                </c:pt>
                <c:pt idx="115">
                  <c:v>4060</c:v>
                </c:pt>
                <c:pt idx="116">
                  <c:v>3460</c:v>
                </c:pt>
                <c:pt idx="117">
                  <c:v>3600</c:v>
                </c:pt>
                <c:pt idx="118">
                  <c:v>4120</c:v>
                </c:pt>
                <c:pt idx="119">
                  <c:v>3670</c:v>
                </c:pt>
                <c:pt idx="120">
                  <c:v>4610</c:v>
                </c:pt>
                <c:pt idx="121">
                  <c:v>4300</c:v>
                </c:pt>
                <c:pt idx="122">
                  <c:v>4040</c:v>
                </c:pt>
                <c:pt idx="123">
                  <c:v>3830</c:v>
                </c:pt>
                <c:pt idx="124">
                  <c:v>3620</c:v>
                </c:pt>
                <c:pt idx="125">
                  <c:v>4720</c:v>
                </c:pt>
                <c:pt idx="126">
                  <c:v>3850</c:v>
                </c:pt>
                <c:pt idx="127">
                  <c:v>4240</c:v>
                </c:pt>
                <c:pt idx="128">
                  <c:v>4390</c:v>
                </c:pt>
                <c:pt idx="129">
                  <c:v>3720</c:v>
                </c:pt>
                <c:pt idx="130">
                  <c:v>3840</c:v>
                </c:pt>
                <c:pt idx="131">
                  <c:v>3730</c:v>
                </c:pt>
                <c:pt idx="132">
                  <c:v>4020</c:v>
                </c:pt>
                <c:pt idx="133">
                  <c:v>4100</c:v>
                </c:pt>
                <c:pt idx="134">
                  <c:v>3970</c:v>
                </c:pt>
                <c:pt idx="135">
                  <c:v>3890</c:v>
                </c:pt>
                <c:pt idx="136">
                  <c:v>3940</c:v>
                </c:pt>
                <c:pt idx="137">
                  <c:v>3700</c:v>
                </c:pt>
                <c:pt idx="138">
                  <c:v>3270</c:v>
                </c:pt>
                <c:pt idx="139">
                  <c:v>3540</c:v>
                </c:pt>
                <c:pt idx="140">
                  <c:v>3970</c:v>
                </c:pt>
                <c:pt idx="141">
                  <c:v>3350</c:v>
                </c:pt>
                <c:pt idx="142">
                  <c:v>3320</c:v>
                </c:pt>
                <c:pt idx="143">
                  <c:v>3330</c:v>
                </c:pt>
                <c:pt idx="144">
                  <c:v>4130</c:v>
                </c:pt>
                <c:pt idx="145">
                  <c:v>3730</c:v>
                </c:pt>
                <c:pt idx="146">
                  <c:v>4030</c:v>
                </c:pt>
                <c:pt idx="147">
                  <c:v>3560</c:v>
                </c:pt>
                <c:pt idx="148">
                  <c:v>3830</c:v>
                </c:pt>
                <c:pt idx="149">
                  <c:v>3830</c:v>
                </c:pt>
                <c:pt idx="150">
                  <c:v>3280</c:v>
                </c:pt>
                <c:pt idx="151">
                  <c:v>3800</c:v>
                </c:pt>
                <c:pt idx="152">
                  <c:v>3540</c:v>
                </c:pt>
                <c:pt idx="153">
                  <c:v>1720</c:v>
                </c:pt>
                <c:pt idx="154">
                  <c:v>3380</c:v>
                </c:pt>
                <c:pt idx="155">
                  <c:v>2750</c:v>
                </c:pt>
                <c:pt idx="156">
                  <c:v>4220</c:v>
                </c:pt>
                <c:pt idx="157">
                  <c:v>4290</c:v>
                </c:pt>
                <c:pt idx="158">
                  <c:v>3700</c:v>
                </c:pt>
                <c:pt idx="159">
                  <c:v>3440</c:v>
                </c:pt>
                <c:pt idx="160">
                  <c:v>3490</c:v>
                </c:pt>
                <c:pt idx="161">
                  <c:v>3850</c:v>
                </c:pt>
                <c:pt idx="162">
                  <c:v>3690</c:v>
                </c:pt>
                <c:pt idx="163">
                  <c:v>3740</c:v>
                </c:pt>
                <c:pt idx="164">
                  <c:v>3840</c:v>
                </c:pt>
                <c:pt idx="165">
                  <c:v>3720</c:v>
                </c:pt>
                <c:pt idx="166">
                  <c:v>3940</c:v>
                </c:pt>
                <c:pt idx="167">
                  <c:v>4080</c:v>
                </c:pt>
                <c:pt idx="168">
                  <c:v>4650</c:v>
                </c:pt>
                <c:pt idx="169">
                  <c:v>4030</c:v>
                </c:pt>
                <c:pt idx="170">
                  <c:v>4060</c:v>
                </c:pt>
                <c:pt idx="171">
                  <c:v>4380</c:v>
                </c:pt>
                <c:pt idx="172">
                  <c:v>3870</c:v>
                </c:pt>
                <c:pt idx="173">
                  <c:v>4410</c:v>
                </c:pt>
                <c:pt idx="174">
                  <c:v>4500</c:v>
                </c:pt>
                <c:pt idx="175">
                  <c:v>4410</c:v>
                </c:pt>
                <c:pt idx="176">
                  <c:v>4360</c:v>
                </c:pt>
                <c:pt idx="177">
                  <c:v>4150</c:v>
                </c:pt>
                <c:pt idx="178">
                  <c:v>3730</c:v>
                </c:pt>
                <c:pt idx="179">
                  <c:v>4380</c:v>
                </c:pt>
                <c:pt idx="180">
                  <c:v>4340</c:v>
                </c:pt>
                <c:pt idx="181">
                  <c:v>3780</c:v>
                </c:pt>
                <c:pt idx="182">
                  <c:v>3760</c:v>
                </c:pt>
                <c:pt idx="183">
                  <c:v>3730</c:v>
                </c:pt>
                <c:pt idx="184">
                  <c:v>3710</c:v>
                </c:pt>
                <c:pt idx="185">
                  <c:v>4290</c:v>
                </c:pt>
                <c:pt idx="186">
                  <c:v>3400</c:v>
                </c:pt>
                <c:pt idx="187">
                  <c:v>3720</c:v>
                </c:pt>
                <c:pt idx="188">
                  <c:v>4660</c:v>
                </c:pt>
                <c:pt idx="189">
                  <c:v>3530</c:v>
                </c:pt>
                <c:pt idx="190">
                  <c:v>3670</c:v>
                </c:pt>
                <c:pt idx="191">
                  <c:v>3580</c:v>
                </c:pt>
                <c:pt idx="192">
                  <c:v>3780</c:v>
                </c:pt>
                <c:pt idx="193">
                  <c:v>3670</c:v>
                </c:pt>
                <c:pt idx="194">
                  <c:v>4380</c:v>
                </c:pt>
                <c:pt idx="195">
                  <c:v>3880</c:v>
                </c:pt>
                <c:pt idx="196">
                  <c:v>3610</c:v>
                </c:pt>
                <c:pt idx="197">
                  <c:v>3790</c:v>
                </c:pt>
                <c:pt idx="198">
                  <c:v>3870</c:v>
                </c:pt>
                <c:pt idx="199">
                  <c:v>3860</c:v>
                </c:pt>
                <c:pt idx="200">
                  <c:v>3770</c:v>
                </c:pt>
                <c:pt idx="201">
                  <c:v>3710</c:v>
                </c:pt>
                <c:pt idx="202">
                  <c:v>3590</c:v>
                </c:pt>
                <c:pt idx="203">
                  <c:v>3440</c:v>
                </c:pt>
                <c:pt idx="204">
                  <c:v>3860</c:v>
                </c:pt>
                <c:pt idx="205">
                  <c:v>3880</c:v>
                </c:pt>
                <c:pt idx="206">
                  <c:v>3600</c:v>
                </c:pt>
                <c:pt idx="207">
                  <c:v>3810</c:v>
                </c:pt>
                <c:pt idx="208">
                  <c:v>3830</c:v>
                </c:pt>
                <c:pt idx="209">
                  <c:v>3960</c:v>
                </c:pt>
                <c:pt idx="210">
                  <c:v>4000</c:v>
                </c:pt>
                <c:pt idx="211">
                  <c:v>3730</c:v>
                </c:pt>
                <c:pt idx="212">
                  <c:v>3640</c:v>
                </c:pt>
                <c:pt idx="213">
                  <c:v>3720</c:v>
                </c:pt>
                <c:pt idx="214">
                  <c:v>4320</c:v>
                </c:pt>
                <c:pt idx="215">
                  <c:v>3640</c:v>
                </c:pt>
                <c:pt idx="216">
                  <c:v>3990</c:v>
                </c:pt>
                <c:pt idx="217">
                  <c:v>3370</c:v>
                </c:pt>
                <c:pt idx="218">
                  <c:v>3190</c:v>
                </c:pt>
                <c:pt idx="219">
                  <c:v>3320</c:v>
                </c:pt>
                <c:pt idx="220">
                  <c:v>3520</c:v>
                </c:pt>
                <c:pt idx="221">
                  <c:v>3490</c:v>
                </c:pt>
                <c:pt idx="222">
                  <c:v>3540</c:v>
                </c:pt>
                <c:pt idx="223">
                  <c:v>3360</c:v>
                </c:pt>
                <c:pt idx="224">
                  <c:v>3300</c:v>
                </c:pt>
                <c:pt idx="225">
                  <c:v>2990</c:v>
                </c:pt>
                <c:pt idx="226">
                  <c:v>3040</c:v>
                </c:pt>
                <c:pt idx="227">
                  <c:v>3280</c:v>
                </c:pt>
                <c:pt idx="228">
                  <c:v>3070</c:v>
                </c:pt>
                <c:pt idx="229">
                  <c:v>3010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73-4EB2-B1D8-78A005FA7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1671936"/>
        <c:axId val="151673472"/>
      </c:lineChart>
      <c:dateAx>
        <c:axId val="151671936"/>
        <c:scaling>
          <c:orientation val="minMax"/>
          <c:max val="44592"/>
          <c:min val="37257"/>
        </c:scaling>
        <c:delete val="0"/>
        <c:axPos val="b"/>
        <c:numFmt formatCode="d/m/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1673472"/>
        <c:crosses val="autoZero"/>
        <c:auto val="1"/>
        <c:lblOffset val="100"/>
        <c:baseTimeUnit val="days"/>
        <c:majorUnit val="1"/>
        <c:majorTimeUnit val="years"/>
      </c:dateAx>
      <c:valAx>
        <c:axId val="15167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>
                    <a:latin typeface="Arial" panose="020B0604020202020204" pitchFamily="34" charset="0"/>
                    <a:cs typeface="Arial" panose="020B0604020202020204" pitchFamily="34" charset="0"/>
                  </a:rPr>
                  <a:t>koncentrace </a:t>
                </a:r>
                <a:r>
                  <a:rPr lang="en-US" sz="1000" b="0" i="0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[mg</a:t>
                </a:r>
                <a:r>
                  <a:rPr lang="cs-CZ" sz="1000" b="0" i="0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1000" b="0" i="0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cs-CZ" sz="1000" b="0" i="0" baseline="3000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1000" b="0" i="0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cs-CZ" sz="1000" baseline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3024013024013023E-2"/>
              <c:y val="0.315247072989115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1671936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8443304843304843"/>
          <c:y val="2.41448692152917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'VJJ grafy'!$C$1</c:f>
              <c:strCache>
                <c:ptCount val="1"/>
                <c:pt idx="0">
                  <c:v>VJJ: sírany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trendline>
            <c:spPr>
              <a:ln w="22225" cap="rnd">
                <a:solidFill>
                  <a:srgbClr val="FF0000"/>
                </a:solidFill>
                <a:prstDash val="solid"/>
              </a:ln>
              <a:effectLst/>
            </c:spPr>
            <c:trendlineType val="poly"/>
            <c:order val="4"/>
            <c:dispRSqr val="1"/>
            <c:dispEq val="0"/>
            <c:trendlineLbl>
              <c:layout>
                <c:manualLayout>
                  <c:x val="-0.16728537860118384"/>
                  <c:y val="-0.4681607987012522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</c:trendlineLbl>
          </c:trendline>
          <c:cat>
            <c:numRef>
              <c:f>'VJJ grafy'!$A$2:$A$231</c:f>
              <c:numCache>
                <c:formatCode>m/d/yyyy</c:formatCode>
                <c:ptCount val="230"/>
                <c:pt idx="0">
                  <c:v>37643</c:v>
                </c:pt>
                <c:pt idx="1">
                  <c:v>37648</c:v>
                </c:pt>
                <c:pt idx="2">
                  <c:v>37669</c:v>
                </c:pt>
                <c:pt idx="3">
                  <c:v>37683</c:v>
                </c:pt>
                <c:pt idx="4">
                  <c:v>37718</c:v>
                </c:pt>
                <c:pt idx="5">
                  <c:v>37746</c:v>
                </c:pt>
                <c:pt idx="6">
                  <c:v>37760</c:v>
                </c:pt>
                <c:pt idx="7">
                  <c:v>37796</c:v>
                </c:pt>
                <c:pt idx="8">
                  <c:v>37824</c:v>
                </c:pt>
                <c:pt idx="9">
                  <c:v>37859</c:v>
                </c:pt>
                <c:pt idx="10">
                  <c:v>37865</c:v>
                </c:pt>
                <c:pt idx="11">
                  <c:v>37875</c:v>
                </c:pt>
                <c:pt idx="12">
                  <c:v>37896</c:v>
                </c:pt>
                <c:pt idx="13">
                  <c:v>37950</c:v>
                </c:pt>
                <c:pt idx="14">
                  <c:v>38007</c:v>
                </c:pt>
                <c:pt idx="15">
                  <c:v>38036</c:v>
                </c:pt>
                <c:pt idx="16">
                  <c:v>38064</c:v>
                </c:pt>
                <c:pt idx="17">
                  <c:v>38092</c:v>
                </c:pt>
                <c:pt idx="18">
                  <c:v>38127</c:v>
                </c:pt>
                <c:pt idx="19">
                  <c:v>38160</c:v>
                </c:pt>
                <c:pt idx="20">
                  <c:v>38195</c:v>
                </c:pt>
                <c:pt idx="21">
                  <c:v>38204</c:v>
                </c:pt>
                <c:pt idx="22">
                  <c:v>38253</c:v>
                </c:pt>
                <c:pt idx="23">
                  <c:v>38280</c:v>
                </c:pt>
                <c:pt idx="24">
                  <c:v>38296</c:v>
                </c:pt>
                <c:pt idx="25">
                  <c:v>38338</c:v>
                </c:pt>
                <c:pt idx="26">
                  <c:v>38366</c:v>
                </c:pt>
                <c:pt idx="27">
                  <c:v>38387</c:v>
                </c:pt>
                <c:pt idx="28">
                  <c:v>38412</c:v>
                </c:pt>
                <c:pt idx="29">
                  <c:v>38460</c:v>
                </c:pt>
                <c:pt idx="30">
                  <c:v>38491</c:v>
                </c:pt>
                <c:pt idx="31">
                  <c:v>38532</c:v>
                </c:pt>
                <c:pt idx="32">
                  <c:v>38548</c:v>
                </c:pt>
                <c:pt idx="33">
                  <c:v>38587</c:v>
                </c:pt>
                <c:pt idx="34">
                  <c:v>38617</c:v>
                </c:pt>
                <c:pt idx="35">
                  <c:v>38652</c:v>
                </c:pt>
                <c:pt idx="36">
                  <c:v>38685</c:v>
                </c:pt>
                <c:pt idx="37">
                  <c:v>38701</c:v>
                </c:pt>
                <c:pt idx="38">
                  <c:v>38729</c:v>
                </c:pt>
                <c:pt idx="39">
                  <c:v>38771</c:v>
                </c:pt>
                <c:pt idx="40">
                  <c:v>38792</c:v>
                </c:pt>
                <c:pt idx="41">
                  <c:v>38825</c:v>
                </c:pt>
                <c:pt idx="42">
                  <c:v>38854</c:v>
                </c:pt>
                <c:pt idx="43">
                  <c:v>38895</c:v>
                </c:pt>
                <c:pt idx="44">
                  <c:v>38918</c:v>
                </c:pt>
                <c:pt idx="45">
                  <c:v>38944</c:v>
                </c:pt>
                <c:pt idx="46">
                  <c:v>38979</c:v>
                </c:pt>
                <c:pt idx="47">
                  <c:v>39002</c:v>
                </c:pt>
                <c:pt idx="48">
                  <c:v>39036</c:v>
                </c:pt>
                <c:pt idx="49">
                  <c:v>39063</c:v>
                </c:pt>
                <c:pt idx="50">
                  <c:v>39100</c:v>
                </c:pt>
                <c:pt idx="51">
                  <c:v>39133</c:v>
                </c:pt>
                <c:pt idx="52">
                  <c:v>39168</c:v>
                </c:pt>
                <c:pt idx="53">
                  <c:v>39189</c:v>
                </c:pt>
                <c:pt idx="54">
                  <c:v>39220</c:v>
                </c:pt>
                <c:pt idx="55">
                  <c:v>39252</c:v>
                </c:pt>
                <c:pt idx="56">
                  <c:v>39287</c:v>
                </c:pt>
                <c:pt idx="57">
                  <c:v>39310</c:v>
                </c:pt>
                <c:pt idx="58">
                  <c:v>39343</c:v>
                </c:pt>
                <c:pt idx="59">
                  <c:v>39366</c:v>
                </c:pt>
                <c:pt idx="60">
                  <c:v>39401</c:v>
                </c:pt>
                <c:pt idx="61">
                  <c:v>39429</c:v>
                </c:pt>
                <c:pt idx="62">
                  <c:v>39450</c:v>
                </c:pt>
                <c:pt idx="63">
                  <c:v>39499</c:v>
                </c:pt>
                <c:pt idx="64">
                  <c:v>39525</c:v>
                </c:pt>
                <c:pt idx="65">
                  <c:v>39548</c:v>
                </c:pt>
                <c:pt idx="66">
                  <c:v>39583</c:v>
                </c:pt>
                <c:pt idx="67">
                  <c:v>39625</c:v>
                </c:pt>
                <c:pt idx="68">
                  <c:v>39651</c:v>
                </c:pt>
                <c:pt idx="69">
                  <c:v>39679</c:v>
                </c:pt>
                <c:pt idx="70">
                  <c:v>39695</c:v>
                </c:pt>
                <c:pt idx="71">
                  <c:v>39723</c:v>
                </c:pt>
                <c:pt idx="72">
                  <c:v>39772</c:v>
                </c:pt>
                <c:pt idx="73">
                  <c:v>39786</c:v>
                </c:pt>
                <c:pt idx="74">
                  <c:v>39821</c:v>
                </c:pt>
                <c:pt idx="75">
                  <c:v>39856</c:v>
                </c:pt>
                <c:pt idx="76">
                  <c:v>39876</c:v>
                </c:pt>
                <c:pt idx="77">
                  <c:v>39912</c:v>
                </c:pt>
                <c:pt idx="78">
                  <c:v>39945</c:v>
                </c:pt>
                <c:pt idx="79">
                  <c:v>39967</c:v>
                </c:pt>
                <c:pt idx="80">
                  <c:v>39996</c:v>
                </c:pt>
                <c:pt idx="81">
                  <c:v>40037</c:v>
                </c:pt>
                <c:pt idx="82">
                  <c:v>40065</c:v>
                </c:pt>
                <c:pt idx="83">
                  <c:v>40094</c:v>
                </c:pt>
                <c:pt idx="84">
                  <c:v>40122</c:v>
                </c:pt>
                <c:pt idx="85">
                  <c:v>40150</c:v>
                </c:pt>
                <c:pt idx="86">
                  <c:v>40185</c:v>
                </c:pt>
                <c:pt idx="87">
                  <c:v>40213</c:v>
                </c:pt>
                <c:pt idx="88">
                  <c:v>40238</c:v>
                </c:pt>
                <c:pt idx="89">
                  <c:v>40282</c:v>
                </c:pt>
                <c:pt idx="90">
                  <c:v>40305</c:v>
                </c:pt>
                <c:pt idx="91">
                  <c:v>40346</c:v>
                </c:pt>
                <c:pt idx="92">
                  <c:v>40367</c:v>
                </c:pt>
                <c:pt idx="93">
                  <c:v>40396</c:v>
                </c:pt>
                <c:pt idx="94">
                  <c:v>40431</c:v>
                </c:pt>
                <c:pt idx="95">
                  <c:v>40458</c:v>
                </c:pt>
                <c:pt idx="96">
                  <c:v>40486</c:v>
                </c:pt>
                <c:pt idx="97">
                  <c:v>40514</c:v>
                </c:pt>
                <c:pt idx="98">
                  <c:v>40548</c:v>
                </c:pt>
                <c:pt idx="99">
                  <c:v>40577</c:v>
                </c:pt>
                <c:pt idx="100">
                  <c:v>40605</c:v>
                </c:pt>
                <c:pt idx="101">
                  <c:v>40638</c:v>
                </c:pt>
                <c:pt idx="102">
                  <c:v>40668</c:v>
                </c:pt>
                <c:pt idx="103">
                  <c:v>40703</c:v>
                </c:pt>
                <c:pt idx="104">
                  <c:v>40736</c:v>
                </c:pt>
                <c:pt idx="105">
                  <c:v>40759</c:v>
                </c:pt>
                <c:pt idx="106">
                  <c:v>40794</c:v>
                </c:pt>
                <c:pt idx="107">
                  <c:v>40822</c:v>
                </c:pt>
                <c:pt idx="108">
                  <c:v>40862</c:v>
                </c:pt>
                <c:pt idx="109">
                  <c:v>40885</c:v>
                </c:pt>
                <c:pt idx="110">
                  <c:v>40917</c:v>
                </c:pt>
                <c:pt idx="111">
                  <c:v>40941</c:v>
                </c:pt>
                <c:pt idx="112">
                  <c:v>40976</c:v>
                </c:pt>
                <c:pt idx="113">
                  <c:v>41004</c:v>
                </c:pt>
                <c:pt idx="114">
                  <c:v>41038</c:v>
                </c:pt>
                <c:pt idx="115">
                  <c:v>41065</c:v>
                </c:pt>
                <c:pt idx="116">
                  <c:v>41093</c:v>
                </c:pt>
                <c:pt idx="117">
                  <c:v>41122</c:v>
                </c:pt>
                <c:pt idx="118">
                  <c:v>41155</c:v>
                </c:pt>
                <c:pt idx="119">
                  <c:v>41186</c:v>
                </c:pt>
                <c:pt idx="120">
                  <c:v>41221</c:v>
                </c:pt>
                <c:pt idx="121">
                  <c:v>41250</c:v>
                </c:pt>
                <c:pt idx="122">
                  <c:v>41288</c:v>
                </c:pt>
                <c:pt idx="123">
                  <c:v>41316</c:v>
                </c:pt>
                <c:pt idx="124">
                  <c:v>41346</c:v>
                </c:pt>
                <c:pt idx="125">
                  <c:v>41374</c:v>
                </c:pt>
                <c:pt idx="126">
                  <c:v>41409</c:v>
                </c:pt>
                <c:pt idx="127">
                  <c:v>41431</c:v>
                </c:pt>
                <c:pt idx="128">
                  <c:v>41459</c:v>
                </c:pt>
                <c:pt idx="129">
                  <c:v>41499</c:v>
                </c:pt>
                <c:pt idx="130">
                  <c:v>41528</c:v>
                </c:pt>
                <c:pt idx="131">
                  <c:v>41555</c:v>
                </c:pt>
                <c:pt idx="132">
                  <c:v>41596</c:v>
                </c:pt>
                <c:pt idx="133">
                  <c:v>41617</c:v>
                </c:pt>
                <c:pt idx="134">
                  <c:v>41652</c:v>
                </c:pt>
                <c:pt idx="135">
                  <c:v>41687</c:v>
                </c:pt>
                <c:pt idx="136">
                  <c:v>41712</c:v>
                </c:pt>
                <c:pt idx="137">
                  <c:v>41740</c:v>
                </c:pt>
                <c:pt idx="138">
                  <c:v>41766</c:v>
                </c:pt>
                <c:pt idx="139">
                  <c:v>41806</c:v>
                </c:pt>
                <c:pt idx="140">
                  <c:v>41844</c:v>
                </c:pt>
                <c:pt idx="141">
                  <c:v>41878</c:v>
                </c:pt>
                <c:pt idx="142">
                  <c:v>41907</c:v>
                </c:pt>
                <c:pt idx="143">
                  <c:v>41925</c:v>
                </c:pt>
                <c:pt idx="144">
                  <c:v>41961</c:v>
                </c:pt>
                <c:pt idx="145">
                  <c:v>41982</c:v>
                </c:pt>
                <c:pt idx="146">
                  <c:v>42018</c:v>
                </c:pt>
                <c:pt idx="147">
                  <c:v>42060</c:v>
                </c:pt>
                <c:pt idx="148">
                  <c:v>42079</c:v>
                </c:pt>
                <c:pt idx="149">
                  <c:v>42115</c:v>
                </c:pt>
                <c:pt idx="150">
                  <c:v>42149</c:v>
                </c:pt>
                <c:pt idx="151">
                  <c:v>42173</c:v>
                </c:pt>
                <c:pt idx="152">
                  <c:v>42198</c:v>
                </c:pt>
                <c:pt idx="153">
                  <c:v>42242</c:v>
                </c:pt>
                <c:pt idx="154">
                  <c:v>42261</c:v>
                </c:pt>
                <c:pt idx="155">
                  <c:v>42292</c:v>
                </c:pt>
                <c:pt idx="156">
                  <c:v>42328</c:v>
                </c:pt>
                <c:pt idx="157">
                  <c:v>42342</c:v>
                </c:pt>
                <c:pt idx="158">
                  <c:v>42394</c:v>
                </c:pt>
                <c:pt idx="159">
                  <c:v>42409</c:v>
                </c:pt>
                <c:pt idx="160">
                  <c:v>42439</c:v>
                </c:pt>
                <c:pt idx="161">
                  <c:v>42479</c:v>
                </c:pt>
                <c:pt idx="162">
                  <c:v>42513</c:v>
                </c:pt>
                <c:pt idx="163">
                  <c:v>42532</c:v>
                </c:pt>
                <c:pt idx="164">
                  <c:v>42562</c:v>
                </c:pt>
                <c:pt idx="165">
                  <c:v>42592</c:v>
                </c:pt>
                <c:pt idx="166">
                  <c:v>42633</c:v>
                </c:pt>
                <c:pt idx="167">
                  <c:v>42661</c:v>
                </c:pt>
                <c:pt idx="168">
                  <c:v>42681</c:v>
                </c:pt>
                <c:pt idx="169">
                  <c:v>42713</c:v>
                </c:pt>
                <c:pt idx="170">
                  <c:v>42745</c:v>
                </c:pt>
                <c:pt idx="171">
                  <c:v>42774</c:v>
                </c:pt>
                <c:pt idx="172">
                  <c:v>42810</c:v>
                </c:pt>
                <c:pt idx="173">
                  <c:v>42837</c:v>
                </c:pt>
                <c:pt idx="174">
                  <c:v>42872</c:v>
                </c:pt>
                <c:pt idx="175">
                  <c:v>42901</c:v>
                </c:pt>
                <c:pt idx="176">
                  <c:v>42935</c:v>
                </c:pt>
                <c:pt idx="177">
                  <c:v>42955</c:v>
                </c:pt>
                <c:pt idx="178">
                  <c:v>42990</c:v>
                </c:pt>
                <c:pt idx="179">
                  <c:v>43033</c:v>
                </c:pt>
                <c:pt idx="180">
                  <c:v>43053</c:v>
                </c:pt>
                <c:pt idx="181">
                  <c:v>43080</c:v>
                </c:pt>
                <c:pt idx="182">
                  <c:v>43117</c:v>
                </c:pt>
                <c:pt idx="183">
                  <c:v>43145</c:v>
                </c:pt>
                <c:pt idx="184">
                  <c:v>43173</c:v>
                </c:pt>
                <c:pt idx="185">
                  <c:v>43203</c:v>
                </c:pt>
                <c:pt idx="186">
                  <c:v>43235</c:v>
                </c:pt>
                <c:pt idx="187">
                  <c:v>43262</c:v>
                </c:pt>
                <c:pt idx="188">
                  <c:v>43311</c:v>
                </c:pt>
                <c:pt idx="189">
                  <c:v>43320</c:v>
                </c:pt>
                <c:pt idx="190">
                  <c:v>43354</c:v>
                </c:pt>
                <c:pt idx="191">
                  <c:v>43389</c:v>
                </c:pt>
                <c:pt idx="192">
                  <c:v>43411</c:v>
                </c:pt>
                <c:pt idx="193">
                  <c:v>43445</c:v>
                </c:pt>
                <c:pt idx="194">
                  <c:v>43479</c:v>
                </c:pt>
                <c:pt idx="195">
                  <c:v>43497</c:v>
                </c:pt>
                <c:pt idx="196">
                  <c:v>43536</c:v>
                </c:pt>
                <c:pt idx="197">
                  <c:v>43559</c:v>
                </c:pt>
                <c:pt idx="198">
                  <c:v>43591</c:v>
                </c:pt>
                <c:pt idx="199">
                  <c:v>43641</c:v>
                </c:pt>
                <c:pt idx="200">
                  <c:v>43662</c:v>
                </c:pt>
                <c:pt idx="201">
                  <c:v>43692</c:v>
                </c:pt>
                <c:pt idx="202">
                  <c:v>43733</c:v>
                </c:pt>
                <c:pt idx="203">
                  <c:v>43754</c:v>
                </c:pt>
                <c:pt idx="204">
                  <c:v>43782</c:v>
                </c:pt>
                <c:pt idx="205">
                  <c:v>43809</c:v>
                </c:pt>
                <c:pt idx="206">
                  <c:v>43847</c:v>
                </c:pt>
                <c:pt idx="207">
                  <c:v>43872</c:v>
                </c:pt>
                <c:pt idx="208">
                  <c:v>43902</c:v>
                </c:pt>
                <c:pt idx="209">
                  <c:v>43923</c:v>
                </c:pt>
                <c:pt idx="210">
                  <c:v>43965</c:v>
                </c:pt>
                <c:pt idx="211">
                  <c:v>43986</c:v>
                </c:pt>
                <c:pt idx="212">
                  <c:v>44013</c:v>
                </c:pt>
                <c:pt idx="213">
                  <c:v>44048</c:v>
                </c:pt>
                <c:pt idx="214">
                  <c:v>44076</c:v>
                </c:pt>
                <c:pt idx="215">
                  <c:v>44112</c:v>
                </c:pt>
                <c:pt idx="216">
                  <c:v>44140</c:v>
                </c:pt>
                <c:pt idx="217">
                  <c:v>44172</c:v>
                </c:pt>
                <c:pt idx="218">
                  <c:v>44204</c:v>
                </c:pt>
                <c:pt idx="219">
                  <c:v>44231</c:v>
                </c:pt>
                <c:pt idx="220">
                  <c:v>44259</c:v>
                </c:pt>
                <c:pt idx="221">
                  <c:v>44294</c:v>
                </c:pt>
                <c:pt idx="222">
                  <c:v>44322</c:v>
                </c:pt>
                <c:pt idx="223">
                  <c:v>44350</c:v>
                </c:pt>
                <c:pt idx="224">
                  <c:v>44392</c:v>
                </c:pt>
                <c:pt idx="225">
                  <c:v>44421</c:v>
                </c:pt>
                <c:pt idx="226">
                  <c:v>44447</c:v>
                </c:pt>
                <c:pt idx="227">
                  <c:v>44477</c:v>
                </c:pt>
                <c:pt idx="228">
                  <c:v>44504</c:v>
                </c:pt>
                <c:pt idx="229">
                  <c:v>44532</c:v>
                </c:pt>
              </c:numCache>
            </c:numRef>
          </c:cat>
          <c:val>
            <c:numRef>
              <c:f>'VJJ grafy'!$C$2:$C$231</c:f>
              <c:numCache>
                <c:formatCode>#\ ##0.0</c:formatCode>
                <c:ptCount val="230"/>
                <c:pt idx="0">
                  <c:v>390</c:v>
                </c:pt>
                <c:pt idx="1">
                  <c:v>390</c:v>
                </c:pt>
                <c:pt idx="2">
                  <c:v>390</c:v>
                </c:pt>
                <c:pt idx="3">
                  <c:v>370</c:v>
                </c:pt>
                <c:pt idx="4">
                  <c:v>400</c:v>
                </c:pt>
                <c:pt idx="5">
                  <c:v>390</c:v>
                </c:pt>
                <c:pt idx="6">
                  <c:v>400</c:v>
                </c:pt>
                <c:pt idx="7">
                  <c:v>130</c:v>
                </c:pt>
                <c:pt idx="8">
                  <c:v>410</c:v>
                </c:pt>
                <c:pt idx="9">
                  <c:v>930</c:v>
                </c:pt>
                <c:pt idx="10">
                  <c:v>650</c:v>
                </c:pt>
                <c:pt idx="11">
                  <c:v>420</c:v>
                </c:pt>
                <c:pt idx="12">
                  <c:v>360</c:v>
                </c:pt>
                <c:pt idx="13">
                  <c:v>380</c:v>
                </c:pt>
                <c:pt idx="14">
                  <c:v>440</c:v>
                </c:pt>
                <c:pt idx="15">
                  <c:v>570</c:v>
                </c:pt>
                <c:pt idx="16">
                  <c:v>510</c:v>
                </c:pt>
                <c:pt idx="17">
                  <c:v>520</c:v>
                </c:pt>
                <c:pt idx="18">
                  <c:v>450</c:v>
                </c:pt>
                <c:pt idx="19">
                  <c:v>470</c:v>
                </c:pt>
                <c:pt idx="20">
                  <c:v>480</c:v>
                </c:pt>
                <c:pt idx="21">
                  <c:v>470</c:v>
                </c:pt>
                <c:pt idx="22">
                  <c:v>540</c:v>
                </c:pt>
                <c:pt idx="23">
                  <c:v>1000</c:v>
                </c:pt>
                <c:pt idx="24">
                  <c:v>480</c:v>
                </c:pt>
                <c:pt idx="25">
                  <c:v>450</c:v>
                </c:pt>
                <c:pt idx="26">
                  <c:v>450</c:v>
                </c:pt>
                <c:pt idx="27">
                  <c:v>430</c:v>
                </c:pt>
                <c:pt idx="28">
                  <c:v>466</c:v>
                </c:pt>
                <c:pt idx="29">
                  <c:v>516</c:v>
                </c:pt>
                <c:pt idx="30">
                  <c:v>488</c:v>
                </c:pt>
                <c:pt idx="31">
                  <c:v>532</c:v>
                </c:pt>
                <c:pt idx="32">
                  <c:v>482</c:v>
                </c:pt>
                <c:pt idx="33">
                  <c:v>512</c:v>
                </c:pt>
                <c:pt idx="34">
                  <c:v>488</c:v>
                </c:pt>
                <c:pt idx="35">
                  <c:v>503</c:v>
                </c:pt>
                <c:pt idx="36">
                  <c:v>549</c:v>
                </c:pt>
                <c:pt idx="37">
                  <c:v>519</c:v>
                </c:pt>
                <c:pt idx="38">
                  <c:v>538</c:v>
                </c:pt>
                <c:pt idx="39">
                  <c:v>527</c:v>
                </c:pt>
                <c:pt idx="40">
                  <c:v>492</c:v>
                </c:pt>
                <c:pt idx="41">
                  <c:v>558</c:v>
                </c:pt>
                <c:pt idx="42">
                  <c:v>585</c:v>
                </c:pt>
                <c:pt idx="43">
                  <c:v>576</c:v>
                </c:pt>
                <c:pt idx="44">
                  <c:v>621</c:v>
                </c:pt>
                <c:pt idx="45">
                  <c:v>647</c:v>
                </c:pt>
                <c:pt idx="46">
                  <c:v>653</c:v>
                </c:pt>
                <c:pt idx="47">
                  <c:v>632</c:v>
                </c:pt>
                <c:pt idx="48">
                  <c:v>648</c:v>
                </c:pt>
                <c:pt idx="49">
                  <c:v>650</c:v>
                </c:pt>
                <c:pt idx="50">
                  <c:v>656</c:v>
                </c:pt>
                <c:pt idx="51">
                  <c:v>643</c:v>
                </c:pt>
                <c:pt idx="52">
                  <c:v>536</c:v>
                </c:pt>
                <c:pt idx="53">
                  <c:v>626</c:v>
                </c:pt>
                <c:pt idx="54">
                  <c:v>641</c:v>
                </c:pt>
                <c:pt idx="55">
                  <c:v>657</c:v>
                </c:pt>
                <c:pt idx="56">
                  <c:v>656</c:v>
                </c:pt>
                <c:pt idx="57">
                  <c:v>688</c:v>
                </c:pt>
                <c:pt idx="58">
                  <c:v>672</c:v>
                </c:pt>
                <c:pt idx="59">
                  <c:v>661</c:v>
                </c:pt>
                <c:pt idx="60">
                  <c:v>656</c:v>
                </c:pt>
                <c:pt idx="61">
                  <c:v>653</c:v>
                </c:pt>
                <c:pt idx="62">
                  <c:v>642</c:v>
                </c:pt>
                <c:pt idx="63">
                  <c:v>1350</c:v>
                </c:pt>
                <c:pt idx="64">
                  <c:v>657</c:v>
                </c:pt>
                <c:pt idx="65">
                  <c:v>652</c:v>
                </c:pt>
                <c:pt idx="66">
                  <c:v>32.299999999999997</c:v>
                </c:pt>
                <c:pt idx="67">
                  <c:v>640</c:v>
                </c:pt>
                <c:pt idx="68">
                  <c:v>616</c:v>
                </c:pt>
                <c:pt idx="69">
                  <c:v>689</c:v>
                </c:pt>
                <c:pt idx="70">
                  <c:v>651</c:v>
                </c:pt>
                <c:pt idx="71">
                  <c:v>644</c:v>
                </c:pt>
                <c:pt idx="72">
                  <c:v>701</c:v>
                </c:pt>
                <c:pt idx="73">
                  <c:v>703</c:v>
                </c:pt>
                <c:pt idx="74">
                  <c:v>715</c:v>
                </c:pt>
                <c:pt idx="75">
                  <c:v>628</c:v>
                </c:pt>
                <c:pt idx="76">
                  <c:v>529</c:v>
                </c:pt>
                <c:pt idx="77">
                  <c:v>623</c:v>
                </c:pt>
                <c:pt idx="78">
                  <c:v>649</c:v>
                </c:pt>
                <c:pt idx="79">
                  <c:v>492</c:v>
                </c:pt>
                <c:pt idx="80">
                  <c:v>568</c:v>
                </c:pt>
                <c:pt idx="81">
                  <c:v>737</c:v>
                </c:pt>
                <c:pt idx="82">
                  <c:v>730</c:v>
                </c:pt>
                <c:pt idx="83">
                  <c:v>761</c:v>
                </c:pt>
                <c:pt idx="84">
                  <c:v>580</c:v>
                </c:pt>
                <c:pt idx="85">
                  <c:v>605</c:v>
                </c:pt>
                <c:pt idx="86">
                  <c:v>573</c:v>
                </c:pt>
                <c:pt idx="87">
                  <c:v>638</c:v>
                </c:pt>
                <c:pt idx="88">
                  <c:v>738</c:v>
                </c:pt>
                <c:pt idx="89">
                  <c:v>612</c:v>
                </c:pt>
                <c:pt idx="90">
                  <c:v>567</c:v>
                </c:pt>
                <c:pt idx="91">
                  <c:v>604</c:v>
                </c:pt>
                <c:pt idx="92">
                  <c:v>605</c:v>
                </c:pt>
                <c:pt idx="93">
                  <c:v>701</c:v>
                </c:pt>
                <c:pt idx="94">
                  <c:v>725</c:v>
                </c:pt>
                <c:pt idx="95">
                  <c:v>600</c:v>
                </c:pt>
                <c:pt idx="96">
                  <c:v>534</c:v>
                </c:pt>
                <c:pt idx="97">
                  <c:v>592</c:v>
                </c:pt>
                <c:pt idx="98">
                  <c:v>677</c:v>
                </c:pt>
                <c:pt idx="99">
                  <c:v>708</c:v>
                </c:pt>
                <c:pt idx="100">
                  <c:v>642</c:v>
                </c:pt>
                <c:pt idx="101">
                  <c:v>543</c:v>
                </c:pt>
                <c:pt idx="102">
                  <c:v>581</c:v>
                </c:pt>
                <c:pt idx="103">
                  <c:v>622</c:v>
                </c:pt>
                <c:pt idx="104">
                  <c:v>633</c:v>
                </c:pt>
                <c:pt idx="105">
                  <c:v>696</c:v>
                </c:pt>
                <c:pt idx="106">
                  <c:v>664</c:v>
                </c:pt>
                <c:pt idx="107">
                  <c:v>645</c:v>
                </c:pt>
                <c:pt idx="108">
                  <c:v>630</c:v>
                </c:pt>
                <c:pt idx="109">
                  <c:v>579</c:v>
                </c:pt>
                <c:pt idx="110">
                  <c:v>601</c:v>
                </c:pt>
                <c:pt idx="111">
                  <c:v>612</c:v>
                </c:pt>
                <c:pt idx="112">
                  <c:v>571</c:v>
                </c:pt>
                <c:pt idx="113">
                  <c:v>471</c:v>
                </c:pt>
                <c:pt idx="114">
                  <c:v>503</c:v>
                </c:pt>
                <c:pt idx="115">
                  <c:v>545</c:v>
                </c:pt>
                <c:pt idx="116">
                  <c:v>576</c:v>
                </c:pt>
                <c:pt idx="117">
                  <c:v>586</c:v>
                </c:pt>
                <c:pt idx="118">
                  <c:v>670</c:v>
                </c:pt>
                <c:pt idx="119">
                  <c:v>557</c:v>
                </c:pt>
                <c:pt idx="120">
                  <c:v>433</c:v>
                </c:pt>
                <c:pt idx="121">
                  <c:v>487</c:v>
                </c:pt>
                <c:pt idx="122">
                  <c:v>505</c:v>
                </c:pt>
                <c:pt idx="123">
                  <c:v>177</c:v>
                </c:pt>
                <c:pt idx="124">
                  <c:v>536</c:v>
                </c:pt>
                <c:pt idx="125">
                  <c:v>504</c:v>
                </c:pt>
                <c:pt idx="126">
                  <c:v>488</c:v>
                </c:pt>
                <c:pt idx="127">
                  <c:v>710</c:v>
                </c:pt>
                <c:pt idx="128">
                  <c:v>593</c:v>
                </c:pt>
                <c:pt idx="129">
                  <c:v>506</c:v>
                </c:pt>
                <c:pt idx="130">
                  <c:v>500</c:v>
                </c:pt>
                <c:pt idx="131">
                  <c:v>422</c:v>
                </c:pt>
                <c:pt idx="132">
                  <c:v>419</c:v>
                </c:pt>
                <c:pt idx="133">
                  <c:v>452</c:v>
                </c:pt>
                <c:pt idx="134">
                  <c:v>455</c:v>
                </c:pt>
                <c:pt idx="135">
                  <c:v>478</c:v>
                </c:pt>
                <c:pt idx="136">
                  <c:v>608</c:v>
                </c:pt>
                <c:pt idx="137">
                  <c:v>467</c:v>
                </c:pt>
                <c:pt idx="138">
                  <c:v>453</c:v>
                </c:pt>
                <c:pt idx="139">
                  <c:v>454</c:v>
                </c:pt>
                <c:pt idx="140">
                  <c:v>449</c:v>
                </c:pt>
                <c:pt idx="141">
                  <c:v>433</c:v>
                </c:pt>
                <c:pt idx="142">
                  <c:v>417</c:v>
                </c:pt>
                <c:pt idx="143">
                  <c:v>422</c:v>
                </c:pt>
                <c:pt idx="144">
                  <c:v>341</c:v>
                </c:pt>
                <c:pt idx="145">
                  <c:v>378</c:v>
                </c:pt>
                <c:pt idx="146">
                  <c:v>377</c:v>
                </c:pt>
                <c:pt idx="147">
                  <c:v>356</c:v>
                </c:pt>
                <c:pt idx="148">
                  <c:v>401</c:v>
                </c:pt>
                <c:pt idx="149">
                  <c:v>421</c:v>
                </c:pt>
                <c:pt idx="150">
                  <c:v>431</c:v>
                </c:pt>
                <c:pt idx="151">
                  <c:v>384</c:v>
                </c:pt>
                <c:pt idx="152">
                  <c:v>377</c:v>
                </c:pt>
                <c:pt idx="153">
                  <c:v>606</c:v>
                </c:pt>
                <c:pt idx="154">
                  <c:v>428</c:v>
                </c:pt>
                <c:pt idx="155">
                  <c:v>462</c:v>
                </c:pt>
                <c:pt idx="156">
                  <c:v>277</c:v>
                </c:pt>
                <c:pt idx="157">
                  <c:v>277</c:v>
                </c:pt>
                <c:pt idx="158">
                  <c:v>347</c:v>
                </c:pt>
                <c:pt idx="159">
                  <c:v>348</c:v>
                </c:pt>
                <c:pt idx="160">
                  <c:v>340</c:v>
                </c:pt>
                <c:pt idx="161">
                  <c:v>352</c:v>
                </c:pt>
                <c:pt idx="162">
                  <c:v>320</c:v>
                </c:pt>
                <c:pt idx="163">
                  <c:v>330</c:v>
                </c:pt>
                <c:pt idx="164">
                  <c:v>330</c:v>
                </c:pt>
                <c:pt idx="165">
                  <c:v>319</c:v>
                </c:pt>
                <c:pt idx="166">
                  <c:v>327</c:v>
                </c:pt>
                <c:pt idx="167">
                  <c:v>332</c:v>
                </c:pt>
                <c:pt idx="168">
                  <c:v>309</c:v>
                </c:pt>
                <c:pt idx="169">
                  <c:v>391</c:v>
                </c:pt>
                <c:pt idx="170">
                  <c:v>298</c:v>
                </c:pt>
                <c:pt idx="171">
                  <c:v>288</c:v>
                </c:pt>
                <c:pt idx="172">
                  <c:v>276</c:v>
                </c:pt>
                <c:pt idx="173">
                  <c:v>282</c:v>
                </c:pt>
                <c:pt idx="174">
                  <c:v>295</c:v>
                </c:pt>
                <c:pt idx="175">
                  <c:v>275</c:v>
                </c:pt>
                <c:pt idx="176">
                  <c:v>289</c:v>
                </c:pt>
                <c:pt idx="177">
                  <c:v>293</c:v>
                </c:pt>
                <c:pt idx="178">
                  <c:v>351</c:v>
                </c:pt>
                <c:pt idx="179">
                  <c:v>270</c:v>
                </c:pt>
                <c:pt idx="180">
                  <c:v>270</c:v>
                </c:pt>
                <c:pt idx="181">
                  <c:v>263</c:v>
                </c:pt>
                <c:pt idx="182">
                  <c:v>261</c:v>
                </c:pt>
                <c:pt idx="183">
                  <c:v>255</c:v>
                </c:pt>
                <c:pt idx="184">
                  <c:v>254</c:v>
                </c:pt>
                <c:pt idx="185">
                  <c:v>10.9</c:v>
                </c:pt>
                <c:pt idx="186">
                  <c:v>252</c:v>
                </c:pt>
                <c:pt idx="187">
                  <c:v>246</c:v>
                </c:pt>
                <c:pt idx="188">
                  <c:v>243</c:v>
                </c:pt>
                <c:pt idx="189">
                  <c:v>233</c:v>
                </c:pt>
                <c:pt idx="190">
                  <c:v>245</c:v>
                </c:pt>
                <c:pt idx="191">
                  <c:v>241</c:v>
                </c:pt>
                <c:pt idx="192">
                  <c:v>234</c:v>
                </c:pt>
                <c:pt idx="193">
                  <c:v>233</c:v>
                </c:pt>
                <c:pt idx="194">
                  <c:v>230</c:v>
                </c:pt>
                <c:pt idx="195">
                  <c:v>239</c:v>
                </c:pt>
                <c:pt idx="196">
                  <c:v>221</c:v>
                </c:pt>
                <c:pt idx="197">
                  <c:v>225</c:v>
                </c:pt>
                <c:pt idx="198">
                  <c:v>209</c:v>
                </c:pt>
                <c:pt idx="199">
                  <c:v>223</c:v>
                </c:pt>
                <c:pt idx="200">
                  <c:v>199</c:v>
                </c:pt>
                <c:pt idx="201">
                  <c:v>209</c:v>
                </c:pt>
                <c:pt idx="202">
                  <c:v>213</c:v>
                </c:pt>
                <c:pt idx="203">
                  <c:v>222</c:v>
                </c:pt>
                <c:pt idx="204">
                  <c:v>206</c:v>
                </c:pt>
                <c:pt idx="205">
                  <c:v>217</c:v>
                </c:pt>
                <c:pt idx="206">
                  <c:v>194</c:v>
                </c:pt>
                <c:pt idx="207">
                  <c:v>196</c:v>
                </c:pt>
                <c:pt idx="208">
                  <c:v>194</c:v>
                </c:pt>
                <c:pt idx="209">
                  <c:v>190</c:v>
                </c:pt>
                <c:pt idx="210">
                  <c:v>186</c:v>
                </c:pt>
                <c:pt idx="211">
                  <c:v>187</c:v>
                </c:pt>
                <c:pt idx="212">
                  <c:v>183</c:v>
                </c:pt>
                <c:pt idx="213">
                  <c:v>183</c:v>
                </c:pt>
                <c:pt idx="214">
                  <c:v>212</c:v>
                </c:pt>
                <c:pt idx="215">
                  <c:v>203</c:v>
                </c:pt>
                <c:pt idx="216">
                  <c:v>231</c:v>
                </c:pt>
                <c:pt idx="217">
                  <c:v>206</c:v>
                </c:pt>
                <c:pt idx="218">
                  <c:v>221</c:v>
                </c:pt>
                <c:pt idx="219">
                  <c:v>223</c:v>
                </c:pt>
                <c:pt idx="220">
                  <c:v>220</c:v>
                </c:pt>
                <c:pt idx="221">
                  <c:v>209</c:v>
                </c:pt>
                <c:pt idx="222">
                  <c:v>215</c:v>
                </c:pt>
                <c:pt idx="223">
                  <c:v>210</c:v>
                </c:pt>
                <c:pt idx="224">
                  <c:v>272</c:v>
                </c:pt>
                <c:pt idx="225">
                  <c:v>221</c:v>
                </c:pt>
                <c:pt idx="226">
                  <c:v>215</c:v>
                </c:pt>
                <c:pt idx="227">
                  <c:v>217</c:v>
                </c:pt>
                <c:pt idx="228">
                  <c:v>221</c:v>
                </c:pt>
                <c:pt idx="229">
                  <c:v>215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41-410B-BBB9-367C59A1E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1730432"/>
        <c:axId val="151740416"/>
      </c:lineChart>
      <c:dateAx>
        <c:axId val="151730432"/>
        <c:scaling>
          <c:orientation val="minMax"/>
          <c:max val="44592"/>
          <c:min val="37622"/>
        </c:scaling>
        <c:delete val="0"/>
        <c:axPos val="b"/>
        <c:numFmt formatCode="d/m/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1740416"/>
        <c:crosses val="autoZero"/>
        <c:auto val="1"/>
        <c:lblOffset val="100"/>
        <c:baseTimeUnit val="days"/>
        <c:majorUnit val="1"/>
        <c:majorTimeUnit val="years"/>
      </c:dateAx>
      <c:valAx>
        <c:axId val="15174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>
                    <a:latin typeface="Arial" panose="020B0604020202020204" pitchFamily="34" charset="0"/>
                    <a:cs typeface="Arial" panose="020B0604020202020204" pitchFamily="34" charset="0"/>
                  </a:rPr>
                  <a:t>koncentrace </a:t>
                </a:r>
                <a:r>
                  <a:rPr lang="en-US" sz="1000" b="0" i="0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[mg</a:t>
                </a:r>
                <a:r>
                  <a:rPr lang="cs-CZ" sz="1000" b="0" i="0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1000" b="0" i="0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cs-CZ" sz="1000" b="0" i="0" baseline="3000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1000" b="0" i="0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cs-CZ" sz="1000" baseline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3024013024013023E-2"/>
              <c:y val="0.315247072989115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1730432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8443304843304843"/>
          <c:y val="2.41448692152917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'VJJ grafy'!$D$1</c:f>
              <c:strCache>
                <c:ptCount val="1"/>
                <c:pt idx="0">
                  <c:v>VJJ: železo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trendline>
            <c:spPr>
              <a:ln w="28575" cap="rnd">
                <a:solidFill>
                  <a:srgbClr val="FF0000"/>
                </a:solidFill>
                <a:prstDash val="solid"/>
              </a:ln>
              <a:effectLst/>
            </c:spPr>
            <c:trendlineType val="power"/>
            <c:dispRSqr val="1"/>
            <c:dispEq val="0"/>
            <c:trendlineLbl>
              <c:layout>
                <c:manualLayout>
                  <c:x val="-0.243282173787366"/>
                  <c:y val="-0.5555977028756964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</c:trendlineLbl>
          </c:trendline>
          <c:cat>
            <c:numRef>
              <c:f>'VJJ grafy'!$A$2:$A$231</c:f>
              <c:numCache>
                <c:formatCode>m/d/yyyy</c:formatCode>
                <c:ptCount val="230"/>
                <c:pt idx="0">
                  <c:v>37643</c:v>
                </c:pt>
                <c:pt idx="1">
                  <c:v>37648</c:v>
                </c:pt>
                <c:pt idx="2">
                  <c:v>37669</c:v>
                </c:pt>
                <c:pt idx="3">
                  <c:v>37683</c:v>
                </c:pt>
                <c:pt idx="4">
                  <c:v>37718</c:v>
                </c:pt>
                <c:pt idx="5">
                  <c:v>37746</c:v>
                </c:pt>
                <c:pt idx="6">
                  <c:v>37760</c:v>
                </c:pt>
                <c:pt idx="7">
                  <c:v>37796</c:v>
                </c:pt>
                <c:pt idx="8">
                  <c:v>37824</c:v>
                </c:pt>
                <c:pt idx="9">
                  <c:v>37859</c:v>
                </c:pt>
                <c:pt idx="10">
                  <c:v>37865</c:v>
                </c:pt>
                <c:pt idx="11">
                  <c:v>37875</c:v>
                </c:pt>
                <c:pt idx="12">
                  <c:v>37896</c:v>
                </c:pt>
                <c:pt idx="13">
                  <c:v>37950</c:v>
                </c:pt>
                <c:pt idx="14">
                  <c:v>38007</c:v>
                </c:pt>
                <c:pt idx="15">
                  <c:v>38036</c:v>
                </c:pt>
                <c:pt idx="16">
                  <c:v>38064</c:v>
                </c:pt>
                <c:pt idx="17">
                  <c:v>38092</c:v>
                </c:pt>
                <c:pt idx="18">
                  <c:v>38127</c:v>
                </c:pt>
                <c:pt idx="19">
                  <c:v>38160</c:v>
                </c:pt>
                <c:pt idx="20">
                  <c:v>38195</c:v>
                </c:pt>
                <c:pt idx="21">
                  <c:v>38204</c:v>
                </c:pt>
                <c:pt idx="22">
                  <c:v>38253</c:v>
                </c:pt>
                <c:pt idx="23">
                  <c:v>38280</c:v>
                </c:pt>
                <c:pt idx="24">
                  <c:v>38296</c:v>
                </c:pt>
                <c:pt idx="25">
                  <c:v>38338</c:v>
                </c:pt>
                <c:pt idx="26">
                  <c:v>38366</c:v>
                </c:pt>
                <c:pt idx="27">
                  <c:v>38387</c:v>
                </c:pt>
                <c:pt idx="28">
                  <c:v>38412</c:v>
                </c:pt>
                <c:pt idx="29">
                  <c:v>38460</c:v>
                </c:pt>
                <c:pt idx="30">
                  <c:v>38491</c:v>
                </c:pt>
                <c:pt idx="31">
                  <c:v>38532</c:v>
                </c:pt>
                <c:pt idx="32">
                  <c:v>38548</c:v>
                </c:pt>
                <c:pt idx="33">
                  <c:v>38587</c:v>
                </c:pt>
                <c:pt idx="34">
                  <c:v>38617</c:v>
                </c:pt>
                <c:pt idx="35">
                  <c:v>38652</c:v>
                </c:pt>
                <c:pt idx="36">
                  <c:v>38685</c:v>
                </c:pt>
                <c:pt idx="37">
                  <c:v>38701</c:v>
                </c:pt>
                <c:pt idx="38">
                  <c:v>38729</c:v>
                </c:pt>
                <c:pt idx="39">
                  <c:v>38771</c:v>
                </c:pt>
                <c:pt idx="40">
                  <c:v>38792</c:v>
                </c:pt>
                <c:pt idx="41">
                  <c:v>38825</c:v>
                </c:pt>
                <c:pt idx="42">
                  <c:v>38854</c:v>
                </c:pt>
                <c:pt idx="43">
                  <c:v>38895</c:v>
                </c:pt>
                <c:pt idx="44">
                  <c:v>38918</c:v>
                </c:pt>
                <c:pt idx="45">
                  <c:v>38944</c:v>
                </c:pt>
                <c:pt idx="46">
                  <c:v>38979</c:v>
                </c:pt>
                <c:pt idx="47">
                  <c:v>39002</c:v>
                </c:pt>
                <c:pt idx="48">
                  <c:v>39036</c:v>
                </c:pt>
                <c:pt idx="49">
                  <c:v>39063</c:v>
                </c:pt>
                <c:pt idx="50">
                  <c:v>39100</c:v>
                </c:pt>
                <c:pt idx="51">
                  <c:v>39133</c:v>
                </c:pt>
                <c:pt idx="52">
                  <c:v>39168</c:v>
                </c:pt>
                <c:pt idx="53">
                  <c:v>39189</c:v>
                </c:pt>
                <c:pt idx="54">
                  <c:v>39220</c:v>
                </c:pt>
                <c:pt idx="55">
                  <c:v>39252</c:v>
                </c:pt>
                <c:pt idx="56">
                  <c:v>39287</c:v>
                </c:pt>
                <c:pt idx="57">
                  <c:v>39310</c:v>
                </c:pt>
                <c:pt idx="58">
                  <c:v>39343</c:v>
                </c:pt>
                <c:pt idx="59">
                  <c:v>39366</c:v>
                </c:pt>
                <c:pt idx="60">
                  <c:v>39401</c:v>
                </c:pt>
                <c:pt idx="61">
                  <c:v>39429</c:v>
                </c:pt>
                <c:pt idx="62">
                  <c:v>39450</c:v>
                </c:pt>
                <c:pt idx="63">
                  <c:v>39499</c:v>
                </c:pt>
                <c:pt idx="64">
                  <c:v>39525</c:v>
                </c:pt>
                <c:pt idx="65">
                  <c:v>39548</c:v>
                </c:pt>
                <c:pt idx="66">
                  <c:v>39583</c:v>
                </c:pt>
                <c:pt idx="67">
                  <c:v>39625</c:v>
                </c:pt>
                <c:pt idx="68">
                  <c:v>39651</c:v>
                </c:pt>
                <c:pt idx="69">
                  <c:v>39679</c:v>
                </c:pt>
                <c:pt idx="70">
                  <c:v>39695</c:v>
                </c:pt>
                <c:pt idx="71">
                  <c:v>39723</c:v>
                </c:pt>
                <c:pt idx="72">
                  <c:v>39772</c:v>
                </c:pt>
                <c:pt idx="73">
                  <c:v>39786</c:v>
                </c:pt>
                <c:pt idx="74">
                  <c:v>39821</c:v>
                </c:pt>
                <c:pt idx="75">
                  <c:v>39856</c:v>
                </c:pt>
                <c:pt idx="76">
                  <c:v>39876</c:v>
                </c:pt>
                <c:pt idx="77">
                  <c:v>39912</c:v>
                </c:pt>
                <c:pt idx="78">
                  <c:v>39945</c:v>
                </c:pt>
                <c:pt idx="79">
                  <c:v>39967</c:v>
                </c:pt>
                <c:pt idx="80">
                  <c:v>39996</c:v>
                </c:pt>
                <c:pt idx="81">
                  <c:v>40037</c:v>
                </c:pt>
                <c:pt idx="82">
                  <c:v>40065</c:v>
                </c:pt>
                <c:pt idx="83">
                  <c:v>40094</c:v>
                </c:pt>
                <c:pt idx="84">
                  <c:v>40122</c:v>
                </c:pt>
                <c:pt idx="85">
                  <c:v>40150</c:v>
                </c:pt>
                <c:pt idx="86">
                  <c:v>40185</c:v>
                </c:pt>
                <c:pt idx="87">
                  <c:v>40213</c:v>
                </c:pt>
                <c:pt idx="88">
                  <c:v>40238</c:v>
                </c:pt>
                <c:pt idx="89">
                  <c:v>40282</c:v>
                </c:pt>
                <c:pt idx="90">
                  <c:v>40305</c:v>
                </c:pt>
                <c:pt idx="91">
                  <c:v>40346</c:v>
                </c:pt>
                <c:pt idx="92">
                  <c:v>40367</c:v>
                </c:pt>
                <c:pt idx="93">
                  <c:v>40396</c:v>
                </c:pt>
                <c:pt idx="94">
                  <c:v>40431</c:v>
                </c:pt>
                <c:pt idx="95">
                  <c:v>40458</c:v>
                </c:pt>
                <c:pt idx="96">
                  <c:v>40486</c:v>
                </c:pt>
                <c:pt idx="97">
                  <c:v>40514</c:v>
                </c:pt>
                <c:pt idx="98">
                  <c:v>40548</c:v>
                </c:pt>
                <c:pt idx="99">
                  <c:v>40577</c:v>
                </c:pt>
                <c:pt idx="100">
                  <c:v>40605</c:v>
                </c:pt>
                <c:pt idx="101">
                  <c:v>40638</c:v>
                </c:pt>
                <c:pt idx="102">
                  <c:v>40668</c:v>
                </c:pt>
                <c:pt idx="103">
                  <c:v>40703</c:v>
                </c:pt>
                <c:pt idx="104">
                  <c:v>40736</c:v>
                </c:pt>
                <c:pt idx="105">
                  <c:v>40759</c:v>
                </c:pt>
                <c:pt idx="106">
                  <c:v>40794</c:v>
                </c:pt>
                <c:pt idx="107">
                  <c:v>40822</c:v>
                </c:pt>
                <c:pt idx="108">
                  <c:v>40862</c:v>
                </c:pt>
                <c:pt idx="109">
                  <c:v>40885</c:v>
                </c:pt>
                <c:pt idx="110">
                  <c:v>40917</c:v>
                </c:pt>
                <c:pt idx="111">
                  <c:v>40941</c:v>
                </c:pt>
                <c:pt idx="112">
                  <c:v>40976</c:v>
                </c:pt>
                <c:pt idx="113">
                  <c:v>41004</c:v>
                </c:pt>
                <c:pt idx="114">
                  <c:v>41038</c:v>
                </c:pt>
                <c:pt idx="115">
                  <c:v>41065</c:v>
                </c:pt>
                <c:pt idx="116">
                  <c:v>41093</c:v>
                </c:pt>
                <c:pt idx="117">
                  <c:v>41122</c:v>
                </c:pt>
                <c:pt idx="118">
                  <c:v>41155</c:v>
                </c:pt>
                <c:pt idx="119">
                  <c:v>41186</c:v>
                </c:pt>
                <c:pt idx="120">
                  <c:v>41221</c:v>
                </c:pt>
                <c:pt idx="121">
                  <c:v>41250</c:v>
                </c:pt>
                <c:pt idx="122">
                  <c:v>41288</c:v>
                </c:pt>
                <c:pt idx="123">
                  <c:v>41316</c:v>
                </c:pt>
                <c:pt idx="124">
                  <c:v>41346</c:v>
                </c:pt>
                <c:pt idx="125">
                  <c:v>41374</c:v>
                </c:pt>
                <c:pt idx="126">
                  <c:v>41409</c:v>
                </c:pt>
                <c:pt idx="127">
                  <c:v>41431</c:v>
                </c:pt>
                <c:pt idx="128">
                  <c:v>41459</c:v>
                </c:pt>
                <c:pt idx="129">
                  <c:v>41499</c:v>
                </c:pt>
                <c:pt idx="130">
                  <c:v>41528</c:v>
                </c:pt>
                <c:pt idx="131">
                  <c:v>41555</c:v>
                </c:pt>
                <c:pt idx="132">
                  <c:v>41596</c:v>
                </c:pt>
                <c:pt idx="133">
                  <c:v>41617</c:v>
                </c:pt>
                <c:pt idx="134">
                  <c:v>41652</c:v>
                </c:pt>
                <c:pt idx="135">
                  <c:v>41687</c:v>
                </c:pt>
                <c:pt idx="136">
                  <c:v>41712</c:v>
                </c:pt>
                <c:pt idx="137">
                  <c:v>41740</c:v>
                </c:pt>
                <c:pt idx="138">
                  <c:v>41766</c:v>
                </c:pt>
                <c:pt idx="139">
                  <c:v>41806</c:v>
                </c:pt>
                <c:pt idx="140">
                  <c:v>41844</c:v>
                </c:pt>
                <c:pt idx="141">
                  <c:v>41878</c:v>
                </c:pt>
                <c:pt idx="142">
                  <c:v>41907</c:v>
                </c:pt>
                <c:pt idx="143">
                  <c:v>41925</c:v>
                </c:pt>
                <c:pt idx="144">
                  <c:v>41961</c:v>
                </c:pt>
                <c:pt idx="145">
                  <c:v>41982</c:v>
                </c:pt>
                <c:pt idx="146">
                  <c:v>42018</c:v>
                </c:pt>
                <c:pt idx="147">
                  <c:v>42060</c:v>
                </c:pt>
                <c:pt idx="148">
                  <c:v>42079</c:v>
                </c:pt>
                <c:pt idx="149">
                  <c:v>42115</c:v>
                </c:pt>
                <c:pt idx="150">
                  <c:v>42149</c:v>
                </c:pt>
                <c:pt idx="151">
                  <c:v>42173</c:v>
                </c:pt>
                <c:pt idx="152">
                  <c:v>42198</c:v>
                </c:pt>
                <c:pt idx="153">
                  <c:v>42242</c:v>
                </c:pt>
                <c:pt idx="154">
                  <c:v>42261</c:v>
                </c:pt>
                <c:pt idx="155">
                  <c:v>42292</c:v>
                </c:pt>
                <c:pt idx="156">
                  <c:v>42328</c:v>
                </c:pt>
                <c:pt idx="157">
                  <c:v>42342</c:v>
                </c:pt>
                <c:pt idx="158">
                  <c:v>42394</c:v>
                </c:pt>
                <c:pt idx="159">
                  <c:v>42409</c:v>
                </c:pt>
                <c:pt idx="160">
                  <c:v>42439</c:v>
                </c:pt>
                <c:pt idx="161">
                  <c:v>42479</c:v>
                </c:pt>
                <c:pt idx="162">
                  <c:v>42513</c:v>
                </c:pt>
                <c:pt idx="163">
                  <c:v>42532</c:v>
                </c:pt>
                <c:pt idx="164">
                  <c:v>42562</c:v>
                </c:pt>
                <c:pt idx="165">
                  <c:v>42592</c:v>
                </c:pt>
                <c:pt idx="166">
                  <c:v>42633</c:v>
                </c:pt>
                <c:pt idx="167">
                  <c:v>42661</c:v>
                </c:pt>
                <c:pt idx="168">
                  <c:v>42681</c:v>
                </c:pt>
                <c:pt idx="169">
                  <c:v>42713</c:v>
                </c:pt>
                <c:pt idx="170">
                  <c:v>42745</c:v>
                </c:pt>
                <c:pt idx="171">
                  <c:v>42774</c:v>
                </c:pt>
                <c:pt idx="172">
                  <c:v>42810</c:v>
                </c:pt>
                <c:pt idx="173">
                  <c:v>42837</c:v>
                </c:pt>
                <c:pt idx="174">
                  <c:v>42872</c:v>
                </c:pt>
                <c:pt idx="175">
                  <c:v>42901</c:v>
                </c:pt>
                <c:pt idx="176">
                  <c:v>42935</c:v>
                </c:pt>
                <c:pt idx="177">
                  <c:v>42955</c:v>
                </c:pt>
                <c:pt idx="178">
                  <c:v>42990</c:v>
                </c:pt>
                <c:pt idx="179">
                  <c:v>43033</c:v>
                </c:pt>
                <c:pt idx="180">
                  <c:v>43053</c:v>
                </c:pt>
                <c:pt idx="181">
                  <c:v>43080</c:v>
                </c:pt>
                <c:pt idx="182">
                  <c:v>43117</c:v>
                </c:pt>
                <c:pt idx="183">
                  <c:v>43145</c:v>
                </c:pt>
                <c:pt idx="184">
                  <c:v>43173</c:v>
                </c:pt>
                <c:pt idx="185">
                  <c:v>43203</c:v>
                </c:pt>
                <c:pt idx="186">
                  <c:v>43235</c:v>
                </c:pt>
                <c:pt idx="187">
                  <c:v>43262</c:v>
                </c:pt>
                <c:pt idx="188">
                  <c:v>43311</c:v>
                </c:pt>
                <c:pt idx="189">
                  <c:v>43320</c:v>
                </c:pt>
                <c:pt idx="190">
                  <c:v>43354</c:v>
                </c:pt>
                <c:pt idx="191">
                  <c:v>43389</c:v>
                </c:pt>
                <c:pt idx="192">
                  <c:v>43411</c:v>
                </c:pt>
                <c:pt idx="193">
                  <c:v>43445</c:v>
                </c:pt>
                <c:pt idx="194">
                  <c:v>43479</c:v>
                </c:pt>
                <c:pt idx="195">
                  <c:v>43497</c:v>
                </c:pt>
                <c:pt idx="196">
                  <c:v>43536</c:v>
                </c:pt>
                <c:pt idx="197">
                  <c:v>43559</c:v>
                </c:pt>
                <c:pt idx="198">
                  <c:v>43591</c:v>
                </c:pt>
                <c:pt idx="199">
                  <c:v>43641</c:v>
                </c:pt>
                <c:pt idx="200">
                  <c:v>43662</c:v>
                </c:pt>
                <c:pt idx="201">
                  <c:v>43692</c:v>
                </c:pt>
                <c:pt idx="202">
                  <c:v>43733</c:v>
                </c:pt>
                <c:pt idx="203">
                  <c:v>43754</c:v>
                </c:pt>
                <c:pt idx="204">
                  <c:v>43782</c:v>
                </c:pt>
                <c:pt idx="205">
                  <c:v>43809</c:v>
                </c:pt>
                <c:pt idx="206">
                  <c:v>43847</c:v>
                </c:pt>
                <c:pt idx="207">
                  <c:v>43872</c:v>
                </c:pt>
                <c:pt idx="208">
                  <c:v>43902</c:v>
                </c:pt>
                <c:pt idx="209">
                  <c:v>43923</c:v>
                </c:pt>
                <c:pt idx="210">
                  <c:v>43965</c:v>
                </c:pt>
                <c:pt idx="211">
                  <c:v>43986</c:v>
                </c:pt>
                <c:pt idx="212">
                  <c:v>44013</c:v>
                </c:pt>
                <c:pt idx="213">
                  <c:v>44048</c:v>
                </c:pt>
                <c:pt idx="214">
                  <c:v>44076</c:v>
                </c:pt>
                <c:pt idx="215">
                  <c:v>44112</c:v>
                </c:pt>
                <c:pt idx="216">
                  <c:v>44140</c:v>
                </c:pt>
                <c:pt idx="217">
                  <c:v>44172</c:v>
                </c:pt>
                <c:pt idx="218">
                  <c:v>44204</c:v>
                </c:pt>
                <c:pt idx="219">
                  <c:v>44231</c:v>
                </c:pt>
                <c:pt idx="220">
                  <c:v>44259</c:v>
                </c:pt>
                <c:pt idx="221">
                  <c:v>44294</c:v>
                </c:pt>
                <c:pt idx="222">
                  <c:v>44322</c:v>
                </c:pt>
                <c:pt idx="223">
                  <c:v>44350</c:v>
                </c:pt>
                <c:pt idx="224">
                  <c:v>44392</c:v>
                </c:pt>
                <c:pt idx="225">
                  <c:v>44421</c:v>
                </c:pt>
                <c:pt idx="226">
                  <c:v>44447</c:v>
                </c:pt>
                <c:pt idx="227">
                  <c:v>44477</c:v>
                </c:pt>
                <c:pt idx="228">
                  <c:v>44504</c:v>
                </c:pt>
                <c:pt idx="229">
                  <c:v>44532</c:v>
                </c:pt>
              </c:numCache>
            </c:numRef>
          </c:cat>
          <c:val>
            <c:numRef>
              <c:f>'VJJ grafy'!$D$2:$D$231</c:f>
              <c:numCache>
                <c:formatCode>0.000</c:formatCode>
                <c:ptCount val="230"/>
                <c:pt idx="0">
                  <c:v>0.18</c:v>
                </c:pt>
                <c:pt idx="1">
                  <c:v>0.25</c:v>
                </c:pt>
                <c:pt idx="2">
                  <c:v>0.05</c:v>
                </c:pt>
                <c:pt idx="3">
                  <c:v>0.69</c:v>
                </c:pt>
                <c:pt idx="4">
                  <c:v>0.39</c:v>
                </c:pt>
                <c:pt idx="5">
                  <c:v>0.27</c:v>
                </c:pt>
                <c:pt idx="6">
                  <c:v>0.05</c:v>
                </c:pt>
                <c:pt idx="7">
                  <c:v>12.1</c:v>
                </c:pt>
                <c:pt idx="8">
                  <c:v>0.9</c:v>
                </c:pt>
                <c:pt idx="9">
                  <c:v>40.950000000000003</c:v>
                </c:pt>
                <c:pt idx="10">
                  <c:v>4.28</c:v>
                </c:pt>
                <c:pt idx="11">
                  <c:v>5.55</c:v>
                </c:pt>
                <c:pt idx="12">
                  <c:v>8.84</c:v>
                </c:pt>
                <c:pt idx="13">
                  <c:v>0.79</c:v>
                </c:pt>
                <c:pt idx="15">
                  <c:v>0.27</c:v>
                </c:pt>
                <c:pt idx="16">
                  <c:v>0.63</c:v>
                </c:pt>
                <c:pt idx="17">
                  <c:v>0.31</c:v>
                </c:pt>
                <c:pt idx="18">
                  <c:v>0.22</c:v>
                </c:pt>
                <c:pt idx="19">
                  <c:v>2.5099999999999998</c:v>
                </c:pt>
                <c:pt idx="20">
                  <c:v>0.57999999999999996</c:v>
                </c:pt>
                <c:pt idx="21">
                  <c:v>1.01</c:v>
                </c:pt>
                <c:pt idx="22">
                  <c:v>2.77</c:v>
                </c:pt>
                <c:pt idx="23">
                  <c:v>0.2</c:v>
                </c:pt>
                <c:pt idx="24">
                  <c:v>0.19</c:v>
                </c:pt>
                <c:pt idx="25">
                  <c:v>0.49</c:v>
                </c:pt>
                <c:pt idx="26">
                  <c:v>0.18</c:v>
                </c:pt>
                <c:pt idx="27">
                  <c:v>9.86</c:v>
                </c:pt>
                <c:pt idx="28">
                  <c:v>0.16700000000000001</c:v>
                </c:pt>
                <c:pt idx="29">
                  <c:v>0.41</c:v>
                </c:pt>
                <c:pt idx="30">
                  <c:v>7.54</c:v>
                </c:pt>
                <c:pt idx="31">
                  <c:v>0.255</c:v>
                </c:pt>
                <c:pt idx="32">
                  <c:v>8.58</c:v>
                </c:pt>
                <c:pt idx="33">
                  <c:v>8.2000000000000003E-2</c:v>
                </c:pt>
                <c:pt idx="34">
                  <c:v>0.90900000000000003</c:v>
                </c:pt>
                <c:pt idx="35">
                  <c:v>3.62</c:v>
                </c:pt>
                <c:pt idx="36">
                  <c:v>0.79</c:v>
                </c:pt>
                <c:pt idx="37">
                  <c:v>0.63400000000000001</c:v>
                </c:pt>
                <c:pt idx="38">
                  <c:v>5.4</c:v>
                </c:pt>
                <c:pt idx="39">
                  <c:v>8.24</c:v>
                </c:pt>
                <c:pt idx="40">
                  <c:v>5.22</c:v>
                </c:pt>
                <c:pt idx="41">
                  <c:v>17.5</c:v>
                </c:pt>
                <c:pt idx="42">
                  <c:v>3.3</c:v>
                </c:pt>
                <c:pt idx="43">
                  <c:v>25.7</c:v>
                </c:pt>
                <c:pt idx="44">
                  <c:v>30.5</c:v>
                </c:pt>
                <c:pt idx="45">
                  <c:v>8.5500000000000007</c:v>
                </c:pt>
                <c:pt idx="46">
                  <c:v>6.74</c:v>
                </c:pt>
                <c:pt idx="47">
                  <c:v>7.42</c:v>
                </c:pt>
                <c:pt idx="48">
                  <c:v>12.9</c:v>
                </c:pt>
                <c:pt idx="49">
                  <c:v>16.399999999999999</c:v>
                </c:pt>
                <c:pt idx="50">
                  <c:v>15.5</c:v>
                </c:pt>
                <c:pt idx="51">
                  <c:v>9.0299999999999994</c:v>
                </c:pt>
                <c:pt idx="52">
                  <c:v>3.22</c:v>
                </c:pt>
                <c:pt idx="53">
                  <c:v>1.38</c:v>
                </c:pt>
                <c:pt idx="54">
                  <c:v>11.3</c:v>
                </c:pt>
                <c:pt idx="55">
                  <c:v>8.69</c:v>
                </c:pt>
                <c:pt idx="56">
                  <c:v>2.27</c:v>
                </c:pt>
                <c:pt idx="57">
                  <c:v>5.55</c:v>
                </c:pt>
                <c:pt idx="58">
                  <c:v>3.24</c:v>
                </c:pt>
                <c:pt idx="59">
                  <c:v>3.03</c:v>
                </c:pt>
                <c:pt idx="60">
                  <c:v>2.81</c:v>
                </c:pt>
                <c:pt idx="61">
                  <c:v>1.61</c:v>
                </c:pt>
                <c:pt idx="62">
                  <c:v>5.57</c:v>
                </c:pt>
                <c:pt idx="63">
                  <c:v>10.5</c:v>
                </c:pt>
                <c:pt idx="64">
                  <c:v>8.33</c:v>
                </c:pt>
                <c:pt idx="65">
                  <c:v>53.6</c:v>
                </c:pt>
                <c:pt idx="66">
                  <c:v>1.68</c:v>
                </c:pt>
                <c:pt idx="67">
                  <c:v>1.02</c:v>
                </c:pt>
                <c:pt idx="68">
                  <c:v>1.24</c:v>
                </c:pt>
                <c:pt idx="69">
                  <c:v>1.95</c:v>
                </c:pt>
                <c:pt idx="70">
                  <c:v>1.03</c:v>
                </c:pt>
                <c:pt idx="71">
                  <c:v>1.28</c:v>
                </c:pt>
                <c:pt idx="72">
                  <c:v>1.99</c:v>
                </c:pt>
                <c:pt idx="73">
                  <c:v>2.75</c:v>
                </c:pt>
                <c:pt idx="74">
                  <c:v>1.48</c:v>
                </c:pt>
                <c:pt idx="75">
                  <c:v>6.11</c:v>
                </c:pt>
                <c:pt idx="76">
                  <c:v>17.5</c:v>
                </c:pt>
                <c:pt idx="77">
                  <c:v>1.67</c:v>
                </c:pt>
                <c:pt idx="78">
                  <c:v>1.75</c:v>
                </c:pt>
                <c:pt idx="79">
                  <c:v>1.1100000000000001</c:v>
                </c:pt>
                <c:pt idx="80">
                  <c:v>2.13</c:v>
                </c:pt>
                <c:pt idx="81">
                  <c:v>1.78</c:v>
                </c:pt>
                <c:pt idx="82">
                  <c:v>1.59</c:v>
                </c:pt>
                <c:pt idx="83">
                  <c:v>1.65</c:v>
                </c:pt>
                <c:pt idx="84">
                  <c:v>0.95</c:v>
                </c:pt>
                <c:pt idx="85">
                  <c:v>1.18</c:v>
                </c:pt>
                <c:pt idx="86">
                  <c:v>1.45</c:v>
                </c:pt>
                <c:pt idx="87">
                  <c:v>1.31</c:v>
                </c:pt>
                <c:pt idx="88">
                  <c:v>1.46</c:v>
                </c:pt>
                <c:pt idx="89">
                  <c:v>0.97</c:v>
                </c:pt>
                <c:pt idx="90">
                  <c:v>1.53</c:v>
                </c:pt>
                <c:pt idx="91">
                  <c:v>1.34</c:v>
                </c:pt>
                <c:pt idx="92">
                  <c:v>1.43</c:v>
                </c:pt>
                <c:pt idx="93">
                  <c:v>1.44</c:v>
                </c:pt>
                <c:pt idx="94">
                  <c:v>1.3</c:v>
                </c:pt>
                <c:pt idx="95">
                  <c:v>1.62</c:v>
                </c:pt>
                <c:pt idx="96">
                  <c:v>1.19</c:v>
                </c:pt>
                <c:pt idx="97">
                  <c:v>0.9</c:v>
                </c:pt>
                <c:pt idx="98">
                  <c:v>0.88</c:v>
                </c:pt>
                <c:pt idx="99">
                  <c:v>0.82</c:v>
                </c:pt>
                <c:pt idx="100">
                  <c:v>0.71399999999999997</c:v>
                </c:pt>
                <c:pt idx="101">
                  <c:v>0.71599999999999997</c:v>
                </c:pt>
                <c:pt idx="102">
                  <c:v>0.628</c:v>
                </c:pt>
                <c:pt idx="103">
                  <c:v>0.74399999999999999</c:v>
                </c:pt>
                <c:pt idx="104">
                  <c:v>0.83299999999999996</c:v>
                </c:pt>
                <c:pt idx="105">
                  <c:v>0.66100000000000003</c:v>
                </c:pt>
                <c:pt idx="106">
                  <c:v>0.75800000000000001</c:v>
                </c:pt>
                <c:pt idx="107">
                  <c:v>0.97299999999999998</c:v>
                </c:pt>
                <c:pt idx="108">
                  <c:v>0.95299999999999996</c:v>
                </c:pt>
                <c:pt idx="109">
                  <c:v>0.61199999999999999</c:v>
                </c:pt>
                <c:pt idx="110">
                  <c:v>0.41699999999999998</c:v>
                </c:pt>
                <c:pt idx="111">
                  <c:v>0.95</c:v>
                </c:pt>
                <c:pt idx="112">
                  <c:v>0.49099999999999999</c:v>
                </c:pt>
                <c:pt idx="113">
                  <c:v>1.57</c:v>
                </c:pt>
                <c:pt idx="114">
                  <c:v>0.186</c:v>
                </c:pt>
                <c:pt idx="115">
                  <c:v>0.50800000000000001</c:v>
                </c:pt>
                <c:pt idx="116">
                  <c:v>0.56599999999999995</c:v>
                </c:pt>
                <c:pt idx="117">
                  <c:v>1.96</c:v>
                </c:pt>
                <c:pt idx="118">
                  <c:v>1.26</c:v>
                </c:pt>
                <c:pt idx="119">
                  <c:v>2.72</c:v>
                </c:pt>
                <c:pt idx="120">
                  <c:v>1.58</c:v>
                </c:pt>
                <c:pt idx="121">
                  <c:v>2.12</c:v>
                </c:pt>
                <c:pt idx="122">
                  <c:v>3.1</c:v>
                </c:pt>
                <c:pt idx="123">
                  <c:v>4.42</c:v>
                </c:pt>
                <c:pt idx="124">
                  <c:v>4.96</c:v>
                </c:pt>
                <c:pt idx="125">
                  <c:v>0.68700000000000006</c:v>
                </c:pt>
                <c:pt idx="126">
                  <c:v>0.90400000000000003</c:v>
                </c:pt>
                <c:pt idx="127">
                  <c:v>0.97799999999999998</c:v>
                </c:pt>
                <c:pt idx="128">
                  <c:v>1.1599999999999999</c:v>
                </c:pt>
                <c:pt idx="129">
                  <c:v>1.68</c:v>
                </c:pt>
                <c:pt idx="130">
                  <c:v>0.46300000000000002</c:v>
                </c:pt>
                <c:pt idx="131">
                  <c:v>0.83</c:v>
                </c:pt>
                <c:pt idx="132">
                  <c:v>0.501</c:v>
                </c:pt>
                <c:pt idx="133">
                  <c:v>0.51200000000000001</c:v>
                </c:pt>
                <c:pt idx="134">
                  <c:v>0.45700000000000002</c:v>
                </c:pt>
                <c:pt idx="135">
                  <c:v>0.376</c:v>
                </c:pt>
                <c:pt idx="136">
                  <c:v>0.45400000000000001</c:v>
                </c:pt>
                <c:pt idx="137">
                  <c:v>0.26</c:v>
                </c:pt>
                <c:pt idx="138">
                  <c:v>0.36</c:v>
                </c:pt>
                <c:pt idx="139">
                  <c:v>0.19900000000000001</c:v>
                </c:pt>
                <c:pt idx="140">
                  <c:v>0.746</c:v>
                </c:pt>
                <c:pt idx="141">
                  <c:v>0.05</c:v>
                </c:pt>
                <c:pt idx="142">
                  <c:v>0.441</c:v>
                </c:pt>
                <c:pt idx="143">
                  <c:v>0.255</c:v>
                </c:pt>
                <c:pt idx="144">
                  <c:v>0.52700000000000002</c:v>
                </c:pt>
                <c:pt idx="145">
                  <c:v>0.58399999999999996</c:v>
                </c:pt>
                <c:pt idx="146">
                  <c:v>0.161</c:v>
                </c:pt>
                <c:pt idx="147">
                  <c:v>0.34799999999999998</c:v>
                </c:pt>
                <c:pt idx="148">
                  <c:v>0.255</c:v>
                </c:pt>
                <c:pt idx="149">
                  <c:v>0.622</c:v>
                </c:pt>
                <c:pt idx="150">
                  <c:v>0.42099999999999999</c:v>
                </c:pt>
                <c:pt idx="151">
                  <c:v>0.35699999999999998</c:v>
                </c:pt>
                <c:pt idx="152">
                  <c:v>0.373</c:v>
                </c:pt>
                <c:pt idx="153">
                  <c:v>1.2</c:v>
                </c:pt>
                <c:pt idx="154">
                  <c:v>1.49</c:v>
                </c:pt>
                <c:pt idx="155">
                  <c:v>0.10299999999999999</c:v>
                </c:pt>
                <c:pt idx="156">
                  <c:v>0.42199999999999999</c:v>
                </c:pt>
                <c:pt idx="157">
                  <c:v>0.17899999999999999</c:v>
                </c:pt>
                <c:pt idx="158">
                  <c:v>0.224</c:v>
                </c:pt>
                <c:pt idx="159">
                  <c:v>0.30299999999999999</c:v>
                </c:pt>
                <c:pt idx="160">
                  <c:v>0.187</c:v>
                </c:pt>
                <c:pt idx="161">
                  <c:v>0.33400000000000002</c:v>
                </c:pt>
                <c:pt idx="162" formatCode="General">
                  <c:v>0.46700000000000003</c:v>
                </c:pt>
                <c:pt idx="163" formatCode="General">
                  <c:v>0.39</c:v>
                </c:pt>
                <c:pt idx="164" formatCode="General">
                  <c:v>0.38500000000000001</c:v>
                </c:pt>
                <c:pt idx="165" formatCode="General">
                  <c:v>0.73399999999999999</c:v>
                </c:pt>
                <c:pt idx="166" formatCode="General">
                  <c:v>6.7000000000000004E-2</c:v>
                </c:pt>
                <c:pt idx="167">
                  <c:v>0.05</c:v>
                </c:pt>
                <c:pt idx="168">
                  <c:v>2.89</c:v>
                </c:pt>
                <c:pt idx="169">
                  <c:v>3.75</c:v>
                </c:pt>
                <c:pt idx="170">
                  <c:v>1.92</c:v>
                </c:pt>
                <c:pt idx="171">
                  <c:v>3.23</c:v>
                </c:pt>
                <c:pt idx="172">
                  <c:v>0.56000000000000005</c:v>
                </c:pt>
                <c:pt idx="173">
                  <c:v>3.46</c:v>
                </c:pt>
                <c:pt idx="174">
                  <c:v>0.6</c:v>
                </c:pt>
                <c:pt idx="175">
                  <c:v>0.81</c:v>
                </c:pt>
                <c:pt idx="176">
                  <c:v>0.05</c:v>
                </c:pt>
                <c:pt idx="177">
                  <c:v>0.47</c:v>
                </c:pt>
                <c:pt idx="178">
                  <c:v>3.83</c:v>
                </c:pt>
                <c:pt idx="179">
                  <c:v>2.48</c:v>
                </c:pt>
                <c:pt idx="180">
                  <c:v>0.64</c:v>
                </c:pt>
                <c:pt idx="181">
                  <c:v>1.08</c:v>
                </c:pt>
                <c:pt idx="182">
                  <c:v>1.07</c:v>
                </c:pt>
                <c:pt idx="183">
                  <c:v>1.17</c:v>
                </c:pt>
                <c:pt idx="184">
                  <c:v>0.31</c:v>
                </c:pt>
                <c:pt idx="185">
                  <c:v>1.82</c:v>
                </c:pt>
                <c:pt idx="186">
                  <c:v>1.04</c:v>
                </c:pt>
                <c:pt idx="187">
                  <c:v>48</c:v>
                </c:pt>
                <c:pt idx="188">
                  <c:v>0.05</c:v>
                </c:pt>
                <c:pt idx="189">
                  <c:v>0.37</c:v>
                </c:pt>
                <c:pt idx="190">
                  <c:v>0.3</c:v>
                </c:pt>
                <c:pt idx="191">
                  <c:v>0.32</c:v>
                </c:pt>
                <c:pt idx="192">
                  <c:v>0.32</c:v>
                </c:pt>
                <c:pt idx="193">
                  <c:v>0.35</c:v>
                </c:pt>
                <c:pt idx="194">
                  <c:v>0.26</c:v>
                </c:pt>
                <c:pt idx="195">
                  <c:v>0.28999999999999998</c:v>
                </c:pt>
                <c:pt idx="196">
                  <c:v>0.21</c:v>
                </c:pt>
                <c:pt idx="197">
                  <c:v>0.27</c:v>
                </c:pt>
                <c:pt idx="198">
                  <c:v>0.33</c:v>
                </c:pt>
                <c:pt idx="199">
                  <c:v>0.38</c:v>
                </c:pt>
                <c:pt idx="200">
                  <c:v>0.05</c:v>
                </c:pt>
                <c:pt idx="201">
                  <c:v>0.14000000000000001</c:v>
                </c:pt>
                <c:pt idx="202">
                  <c:v>0.24</c:v>
                </c:pt>
                <c:pt idx="203">
                  <c:v>0.3</c:v>
                </c:pt>
                <c:pt idx="204">
                  <c:v>0.35</c:v>
                </c:pt>
                <c:pt idx="205">
                  <c:v>0.53</c:v>
                </c:pt>
                <c:pt idx="206">
                  <c:v>0.44</c:v>
                </c:pt>
                <c:pt idx="207">
                  <c:v>0.3</c:v>
                </c:pt>
                <c:pt idx="208">
                  <c:v>0.68</c:v>
                </c:pt>
                <c:pt idx="209">
                  <c:v>0.66</c:v>
                </c:pt>
                <c:pt idx="210">
                  <c:v>0.24</c:v>
                </c:pt>
                <c:pt idx="211">
                  <c:v>0.45</c:v>
                </c:pt>
                <c:pt idx="212">
                  <c:v>0.15</c:v>
                </c:pt>
                <c:pt idx="213">
                  <c:v>0.22</c:v>
                </c:pt>
                <c:pt idx="214">
                  <c:v>0.31</c:v>
                </c:pt>
                <c:pt idx="215">
                  <c:v>0.27</c:v>
                </c:pt>
                <c:pt idx="216">
                  <c:v>0.26</c:v>
                </c:pt>
                <c:pt idx="217">
                  <c:v>0.19</c:v>
                </c:pt>
                <c:pt idx="218">
                  <c:v>0.27</c:v>
                </c:pt>
                <c:pt idx="219">
                  <c:v>0.27</c:v>
                </c:pt>
                <c:pt idx="220">
                  <c:v>0.22</c:v>
                </c:pt>
                <c:pt idx="221">
                  <c:v>0.28000000000000003</c:v>
                </c:pt>
                <c:pt idx="222">
                  <c:v>0.35</c:v>
                </c:pt>
                <c:pt idx="223">
                  <c:v>0.37</c:v>
                </c:pt>
                <c:pt idx="224">
                  <c:v>0.05</c:v>
                </c:pt>
                <c:pt idx="225">
                  <c:v>0.37</c:v>
                </c:pt>
                <c:pt idx="226">
                  <c:v>0.28999999999999998</c:v>
                </c:pt>
                <c:pt idx="227">
                  <c:v>0.63</c:v>
                </c:pt>
                <c:pt idx="228">
                  <c:v>0.39</c:v>
                </c:pt>
                <c:pt idx="229">
                  <c:v>0.49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E8-4A67-814E-70E08C3D5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1781760"/>
        <c:axId val="151783296"/>
      </c:lineChart>
      <c:dateAx>
        <c:axId val="151781760"/>
        <c:scaling>
          <c:orientation val="minMax"/>
          <c:max val="44592"/>
          <c:min val="37257"/>
        </c:scaling>
        <c:delete val="0"/>
        <c:axPos val="b"/>
        <c:numFmt formatCode="d/m/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1783296"/>
        <c:crosses val="autoZero"/>
        <c:auto val="1"/>
        <c:lblOffset val="100"/>
        <c:baseTimeUnit val="days"/>
        <c:majorUnit val="1"/>
        <c:majorTimeUnit val="years"/>
      </c:dateAx>
      <c:valAx>
        <c:axId val="15178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>
                    <a:latin typeface="Arial" panose="020B0604020202020204" pitchFamily="34" charset="0"/>
                    <a:cs typeface="Arial" panose="020B0604020202020204" pitchFamily="34" charset="0"/>
                  </a:rPr>
                  <a:t>koncentrace </a:t>
                </a:r>
                <a:r>
                  <a:rPr lang="en-US" sz="1000" b="0" i="0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[mg</a:t>
                </a:r>
                <a:r>
                  <a:rPr lang="cs-CZ" sz="1000" b="0" i="0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1000" b="0" i="0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cs-CZ" sz="1000" b="0" i="0" baseline="3000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1000" b="0" i="0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cs-CZ" sz="1000" baseline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3024013024013023E-2"/>
              <c:y val="0.315247072989115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178176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79745436055887E-2"/>
          <c:y val="9.8424386740259995E-2"/>
          <c:w val="0.95962023436169042"/>
          <c:h val="0.81697192430680976"/>
        </c:manualLayout>
      </c:layout>
      <c:lineChart>
        <c:grouping val="standard"/>
        <c:varyColors val="0"/>
        <c:ser>
          <c:idx val="0"/>
          <c:order val="0"/>
          <c:tx>
            <c:strRef>
              <c:f>'[Hladiny VJJ + VJŽ měsíční_grafy pro OBU.xlsx]roční'!$B$1</c:f>
              <c:strCache>
                <c:ptCount val="1"/>
                <c:pt idx="0">
                  <c:v>VJJ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'[Hladiny VJJ + VJŽ měsíční_grafy pro OBU.xlsx]roční'!$A$2:$A$26</c:f>
              <c:numCache>
                <c:formatCode>m/d/yyyy</c:formatCode>
                <c:ptCount val="25"/>
                <c:pt idx="0">
                  <c:v>35796</c:v>
                </c:pt>
                <c:pt idx="1">
                  <c:v>36161</c:v>
                </c:pt>
                <c:pt idx="2">
                  <c:v>36526</c:v>
                </c:pt>
                <c:pt idx="3">
                  <c:v>36892</c:v>
                </c:pt>
                <c:pt idx="4">
                  <c:v>37257</c:v>
                </c:pt>
                <c:pt idx="5">
                  <c:v>37622</c:v>
                </c:pt>
                <c:pt idx="6">
                  <c:v>37987</c:v>
                </c:pt>
                <c:pt idx="7">
                  <c:v>38353</c:v>
                </c:pt>
                <c:pt idx="8">
                  <c:v>38718</c:v>
                </c:pt>
                <c:pt idx="9">
                  <c:v>39083</c:v>
                </c:pt>
                <c:pt idx="10">
                  <c:v>39448</c:v>
                </c:pt>
                <c:pt idx="11">
                  <c:v>39814</c:v>
                </c:pt>
                <c:pt idx="12">
                  <c:v>40179</c:v>
                </c:pt>
                <c:pt idx="13">
                  <c:v>40544</c:v>
                </c:pt>
                <c:pt idx="14">
                  <c:v>40909</c:v>
                </c:pt>
                <c:pt idx="15">
                  <c:v>41275</c:v>
                </c:pt>
                <c:pt idx="16">
                  <c:v>41640</c:v>
                </c:pt>
                <c:pt idx="17">
                  <c:v>42005</c:v>
                </c:pt>
                <c:pt idx="18">
                  <c:v>42370</c:v>
                </c:pt>
                <c:pt idx="19">
                  <c:v>42736</c:v>
                </c:pt>
                <c:pt idx="20">
                  <c:v>43101</c:v>
                </c:pt>
                <c:pt idx="21">
                  <c:v>43466</c:v>
                </c:pt>
                <c:pt idx="22">
                  <c:v>43831</c:v>
                </c:pt>
                <c:pt idx="23">
                  <c:v>44197</c:v>
                </c:pt>
                <c:pt idx="24">
                  <c:v>44562</c:v>
                </c:pt>
              </c:numCache>
            </c:numRef>
          </c:cat>
          <c:val>
            <c:numRef>
              <c:f>'[Hladiny VJJ + VJŽ měsíční_grafy pro OBU.xlsx]roční'!$B$2:$B$26</c:f>
              <c:numCache>
                <c:formatCode>General</c:formatCode>
                <c:ptCount val="25"/>
                <c:pt idx="0">
                  <c:v>-685.4</c:v>
                </c:pt>
                <c:pt idx="1">
                  <c:v>-570.79999999999995</c:v>
                </c:pt>
                <c:pt idx="2">
                  <c:v>-489.6</c:v>
                </c:pt>
                <c:pt idx="3">
                  <c:v>-423.4</c:v>
                </c:pt>
                <c:pt idx="4">
                  <c:v>-389.5</c:v>
                </c:pt>
                <c:pt idx="5">
                  <c:v>-387.7</c:v>
                </c:pt>
                <c:pt idx="6">
                  <c:v>-385.8</c:v>
                </c:pt>
                <c:pt idx="7">
                  <c:v>-387.3</c:v>
                </c:pt>
                <c:pt idx="8">
                  <c:v>-386.2</c:v>
                </c:pt>
                <c:pt idx="9">
                  <c:v>-383.1</c:v>
                </c:pt>
                <c:pt idx="10">
                  <c:v>-386.5</c:v>
                </c:pt>
                <c:pt idx="11">
                  <c:v>-386.1</c:v>
                </c:pt>
                <c:pt idx="12">
                  <c:v>-386.9</c:v>
                </c:pt>
                <c:pt idx="13">
                  <c:v>-385.1</c:v>
                </c:pt>
                <c:pt idx="14">
                  <c:v>-385.7</c:v>
                </c:pt>
                <c:pt idx="15">
                  <c:v>-387.7</c:v>
                </c:pt>
                <c:pt idx="16">
                  <c:v>-386.1</c:v>
                </c:pt>
                <c:pt idx="17">
                  <c:v>-387.5</c:v>
                </c:pt>
                <c:pt idx="18">
                  <c:v>-384.6</c:v>
                </c:pt>
                <c:pt idx="19">
                  <c:v>-388.1</c:v>
                </c:pt>
                <c:pt idx="20">
                  <c:v>-386.7</c:v>
                </c:pt>
                <c:pt idx="21">
                  <c:v>-387.7</c:v>
                </c:pt>
                <c:pt idx="22">
                  <c:v>-388.4</c:v>
                </c:pt>
                <c:pt idx="23" formatCode="0.0">
                  <c:v>-385.3</c:v>
                </c:pt>
                <c:pt idx="24" formatCode="0.0">
                  <c:v>-384.2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46-4C76-A7DC-EE9451E75C45}"/>
            </c:ext>
          </c:extLst>
        </c:ser>
        <c:ser>
          <c:idx val="1"/>
          <c:order val="1"/>
          <c:tx>
            <c:strRef>
              <c:f>'[Hladiny VJJ + VJŽ měsíční_grafy pro OBU.xlsx]roční'!$C$1</c:f>
              <c:strCache>
                <c:ptCount val="1"/>
                <c:pt idx="0">
                  <c:v>OD-2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'[Hladiny VJJ + VJŽ měsíční_grafy pro OBU.xlsx]roční'!$A$2:$A$26</c:f>
              <c:numCache>
                <c:formatCode>m/d/yyyy</c:formatCode>
                <c:ptCount val="25"/>
                <c:pt idx="0">
                  <c:v>35796</c:v>
                </c:pt>
                <c:pt idx="1">
                  <c:v>36161</c:v>
                </c:pt>
                <c:pt idx="2">
                  <c:v>36526</c:v>
                </c:pt>
                <c:pt idx="3">
                  <c:v>36892</c:v>
                </c:pt>
                <c:pt idx="4">
                  <c:v>37257</c:v>
                </c:pt>
                <c:pt idx="5">
                  <c:v>37622</c:v>
                </c:pt>
                <c:pt idx="6">
                  <c:v>37987</c:v>
                </c:pt>
                <c:pt idx="7">
                  <c:v>38353</c:v>
                </c:pt>
                <c:pt idx="8">
                  <c:v>38718</c:v>
                </c:pt>
                <c:pt idx="9">
                  <c:v>39083</c:v>
                </c:pt>
                <c:pt idx="10">
                  <c:v>39448</c:v>
                </c:pt>
                <c:pt idx="11">
                  <c:v>39814</c:v>
                </c:pt>
                <c:pt idx="12">
                  <c:v>40179</c:v>
                </c:pt>
                <c:pt idx="13">
                  <c:v>40544</c:v>
                </c:pt>
                <c:pt idx="14">
                  <c:v>40909</c:v>
                </c:pt>
                <c:pt idx="15">
                  <c:v>41275</c:v>
                </c:pt>
                <c:pt idx="16">
                  <c:v>41640</c:v>
                </c:pt>
                <c:pt idx="17">
                  <c:v>42005</c:v>
                </c:pt>
                <c:pt idx="18">
                  <c:v>42370</c:v>
                </c:pt>
                <c:pt idx="19">
                  <c:v>42736</c:v>
                </c:pt>
                <c:pt idx="20">
                  <c:v>43101</c:v>
                </c:pt>
                <c:pt idx="21">
                  <c:v>43466</c:v>
                </c:pt>
                <c:pt idx="22">
                  <c:v>43831</c:v>
                </c:pt>
                <c:pt idx="23">
                  <c:v>44197</c:v>
                </c:pt>
                <c:pt idx="24">
                  <c:v>44562</c:v>
                </c:pt>
              </c:numCache>
            </c:numRef>
          </c:cat>
          <c:val>
            <c:numRef>
              <c:f>'[Hladiny VJJ + VJŽ měsíční_grafy pro OBU.xlsx]roční'!$C$2:$C$26</c:f>
              <c:numCache>
                <c:formatCode>General</c:formatCode>
                <c:ptCount val="25"/>
                <c:pt idx="0">
                  <c:v>-480.9</c:v>
                </c:pt>
                <c:pt idx="1">
                  <c:v>-430.3</c:v>
                </c:pt>
                <c:pt idx="2">
                  <c:v>-418.3</c:v>
                </c:pt>
                <c:pt idx="3">
                  <c:v>-393.9</c:v>
                </c:pt>
                <c:pt idx="4">
                  <c:v>-367.5</c:v>
                </c:pt>
                <c:pt idx="5">
                  <c:v>-328.2</c:v>
                </c:pt>
                <c:pt idx="6">
                  <c:v>-314.8</c:v>
                </c:pt>
                <c:pt idx="7">
                  <c:v>-310.3</c:v>
                </c:pt>
                <c:pt idx="8">
                  <c:v>-305.10000000000002</c:v>
                </c:pt>
                <c:pt idx="9">
                  <c:v>-299.39999999999998</c:v>
                </c:pt>
                <c:pt idx="10">
                  <c:v>-296.39999999999998</c:v>
                </c:pt>
                <c:pt idx="11">
                  <c:v>-293.8</c:v>
                </c:pt>
                <c:pt idx="12">
                  <c:v>-291.39999999999998</c:v>
                </c:pt>
                <c:pt idx="13">
                  <c:v>-288.3</c:v>
                </c:pt>
                <c:pt idx="14">
                  <c:v>-287.39999999999998</c:v>
                </c:pt>
                <c:pt idx="15">
                  <c:v>-288.39999999999998</c:v>
                </c:pt>
                <c:pt idx="16">
                  <c:v>-288.5</c:v>
                </c:pt>
                <c:pt idx="17">
                  <c:v>-288.7</c:v>
                </c:pt>
                <c:pt idx="18">
                  <c:v>-288.8</c:v>
                </c:pt>
                <c:pt idx="19">
                  <c:v>-289.60000000000002</c:v>
                </c:pt>
                <c:pt idx="20">
                  <c:v>-290</c:v>
                </c:pt>
                <c:pt idx="21">
                  <c:v>-290.39999999999998</c:v>
                </c:pt>
                <c:pt idx="22">
                  <c:v>-291.39999999999998</c:v>
                </c:pt>
                <c:pt idx="23" formatCode="0.0">
                  <c:v>-290.8</c:v>
                </c:pt>
                <c:pt idx="24" formatCode="0.0">
                  <c:v>-290.8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46-4C76-A7DC-EE9451E75C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188416"/>
        <c:axId val="152189952"/>
      </c:lineChart>
      <c:dateAx>
        <c:axId val="152188416"/>
        <c:scaling>
          <c:orientation val="minMax"/>
          <c:max val="44713"/>
          <c:min val="35431"/>
        </c:scaling>
        <c:delete val="0"/>
        <c:axPos val="b"/>
        <c:numFmt formatCode="d/m/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2189952"/>
        <c:crossesAt val="-800"/>
        <c:auto val="1"/>
        <c:lblOffset val="100"/>
        <c:baseTimeUnit val="months"/>
        <c:majorUnit val="12"/>
        <c:majorTimeUnit val="months"/>
      </c:dateAx>
      <c:valAx>
        <c:axId val="152189952"/>
        <c:scaling>
          <c:orientation val="minMax"/>
          <c:max val="-100"/>
        </c:scaling>
        <c:delete val="0"/>
        <c:axPos val="l"/>
        <c:numFmt formatCode="General" sourceLinked="1"/>
        <c:majorTickMark val="in"/>
        <c:minorTickMark val="in"/>
        <c:tickLblPos val="low"/>
        <c:spPr>
          <a:noFill/>
          <a:ln>
            <a:solidFill>
              <a:srgbClr val="A5A5A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2188416"/>
        <c:crosses val="autoZero"/>
        <c:crossBetween val="between"/>
        <c:majorUnit val="100"/>
        <c:minorUnit val="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304047596519846"/>
          <c:y val="0.6781867820002182"/>
          <c:w val="0.37915812006246435"/>
          <c:h val="0.116507798626944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B082B-403D-4475-BD23-F3089B071F7D}" type="datetimeFigureOut">
              <a:rPr lang="cs-CZ" smtClean="0"/>
              <a:t>08.09.2022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DC512-0DD5-4B57-9FCA-80C9E3666D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17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93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37378" indent="-283607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34428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588199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41970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FA10240B-45F6-4FD2-BE1B-9E024FF0BBBB}" type="slidenum">
              <a:rPr lang="cs-CZ" altLang="cs-CZ" smtClean="0"/>
              <a:pPr eaLnBrk="1" hangingPunct="1"/>
              <a:t>16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844884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37378" indent="-283607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34428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588199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41970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E45724-9793-4FC1-8F18-936D20BD2ABE}" type="slidenum">
              <a:rPr lang="cs-CZ" altLang="cs-CZ" smtClean="0"/>
              <a:pPr eaLnBrk="1" hangingPunct="1"/>
              <a:t>17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61410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37378" indent="-283607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34428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588199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41970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CB2535C5-997C-4E75-85E4-F154DC89E1C2}" type="slidenum">
              <a:rPr lang="cs-CZ" altLang="cs-CZ" smtClean="0"/>
              <a:pPr eaLnBrk="1" hangingPunct="1"/>
              <a:t>18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63428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275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37378" indent="-283607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34428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588199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41970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4E72BDF9-E10A-4AD9-9E0B-2F05CEEAC842}" type="slidenum">
              <a:rPr lang="cs-CZ" altLang="cs-CZ" smtClean="0"/>
              <a:pPr eaLnBrk="1" hangingPunct="1"/>
              <a:t>20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946879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37378" indent="-283607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34428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588199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41970" indent="-226886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4E72BDF9-E10A-4AD9-9E0B-2F05CEEAC842}" type="slidenum">
              <a:rPr lang="cs-CZ" altLang="cs-CZ" smtClean="0"/>
              <a:pPr eaLnBrk="1" hangingPunct="1"/>
              <a:t>21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799507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C512-0DD5-4B57-9FCA-80C9E3666DEF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183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4A4485DE-8E0C-479E-90EB-7E6F55FA9305}" type="slidenum">
              <a:rPr lang="cs-CZ" altLang="cs-CZ" smtClean="0"/>
              <a:pPr eaLnBrk="1" hangingPunct="1"/>
              <a:t>2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961849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8786CC-3DCD-476C-AEAE-CECBF71258F3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235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8786CC-3DCD-476C-AEAE-CECBF71258F3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978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8786CC-3DCD-476C-AEAE-CECBF71258F3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356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8786CC-3DCD-476C-AEAE-CECBF71258F3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711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8786CC-3DCD-476C-AEAE-CECBF71258F3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119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8786CC-3DCD-476C-AEAE-CECBF71258F3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869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8786CC-3DCD-476C-AEAE-CECBF71258F3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730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851E-F1DE-4DE0-9981-EADCA6909EE8}" type="datetime1">
              <a:rPr lang="cs-CZ" smtClean="0"/>
              <a:t>08.09.2022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4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F42B-E762-4D05-8D64-FDCC0C615BF7}" type="datetime1">
              <a:rPr lang="cs-CZ" smtClean="0"/>
              <a:t>08.09.2022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79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7343-1941-460E-BC8E-6240D354A79E}" type="datetime1">
              <a:rPr lang="cs-CZ" smtClean="0"/>
              <a:t>08.09.2022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265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DC7995-95C8-4CB9-A9C0-1B58F0AE14A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44696578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E88B-5841-4C99-A73E-B0BAFDB945F9}" type="datetime1">
              <a:rPr lang="cs-CZ" smtClean="0"/>
              <a:t>08.09.2022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60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3B91-AFA6-480F-A912-0101D16407C7}" type="datetime1">
              <a:rPr lang="cs-CZ" smtClean="0"/>
              <a:t>08.09.2022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78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A768-955A-41A7-BA96-38AA3EEEDF53}" type="datetime1">
              <a:rPr lang="cs-CZ" smtClean="0"/>
              <a:t>08.09.2022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26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76CD-127D-41F9-9053-D4FF0A511D5E}" type="datetime1">
              <a:rPr lang="cs-CZ" smtClean="0"/>
              <a:t>08.09.2022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900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A0C6-99EC-41F5-826C-DAF78C8D2398}" type="datetime1">
              <a:rPr lang="cs-CZ" smtClean="0"/>
              <a:t>08.09.2022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978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2160-E6D4-4891-BA6E-AE0D240EC1F4}" type="datetime1">
              <a:rPr lang="cs-CZ" smtClean="0"/>
              <a:t>08.09.2022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4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D4EC7-526E-4748-8A7A-C5BD0107F805}" type="datetime1">
              <a:rPr lang="cs-CZ" smtClean="0"/>
              <a:t>08.09.2022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054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0481-042F-4E3A-9286-AAA62166B64F}" type="datetime1">
              <a:rPr lang="cs-CZ" smtClean="0"/>
              <a:t>08.09.2022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722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2D4FB-B1C9-47E3-BE53-33BE9856E56A}" type="datetime1">
              <a:rPr lang="cs-CZ" smtClean="0"/>
              <a:t>08.09.2022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A9FAD-9D06-491B-8E26-73BBA3023D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61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501759" y="2140939"/>
            <a:ext cx="8974750" cy="3253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Zatápění ODP</a:t>
            </a:r>
            <a:endParaRPr lang="cs-CZ" sz="48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Současný stav zatopení ostravské dílčí pánve OKR a prognóza jeho dalšího vývoje po ukončení těžby uhlí v OKR</a:t>
            </a:r>
            <a:endParaRPr lang="cs-CZ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836256" y="5967957"/>
            <a:ext cx="6076125" cy="564621"/>
          </a:xfrm>
        </p:spPr>
        <p:txBody>
          <a:bodyPr/>
          <a:lstStyle/>
          <a:p>
            <a:pPr algn="r"/>
            <a:r>
              <a:rPr lang="cs-CZ" sz="1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Zpracoval: </a:t>
            </a:r>
            <a:r>
              <a:rPr lang="cs-CZ" sz="14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Ing. Bronislav Šrámek</a:t>
            </a:r>
            <a:endParaRPr lang="cs-CZ" sz="1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Datum: </a:t>
            </a:r>
            <a:r>
              <a:rPr lang="cs-CZ" sz="14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8. 9. 2022</a:t>
            </a:r>
            <a:endParaRPr lang="cs-CZ" sz="1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85" y="5858767"/>
            <a:ext cx="2238375" cy="762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3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2584595999"/>
              </p:ext>
            </p:extLst>
          </p:nvPr>
        </p:nvGraphicFramePr>
        <p:xfrm>
          <a:off x="1228164" y="1120587"/>
          <a:ext cx="8570259" cy="5405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Nadpis 1"/>
          <p:cNvSpPr txBox="1">
            <a:spLocks/>
          </p:cNvSpPr>
          <p:nvPr/>
        </p:nvSpPr>
        <p:spPr>
          <a:xfrm>
            <a:off x="838200" y="365128"/>
            <a:ext cx="10515600" cy="1014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VJJ: vývoj chemismu důlních vod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2041397295"/>
              </p:ext>
            </p:extLst>
          </p:nvPr>
        </p:nvGraphicFramePr>
        <p:xfrm>
          <a:off x="1228164" y="1120587"/>
          <a:ext cx="8570259" cy="5405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1977595327"/>
              </p:ext>
            </p:extLst>
          </p:nvPr>
        </p:nvGraphicFramePr>
        <p:xfrm>
          <a:off x="1228164" y="1120587"/>
          <a:ext cx="8570259" cy="5405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4536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838200" y="365128"/>
            <a:ext cx="10515600" cy="1014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Stav hladin důlních vod v ODP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Graf 9"/>
          <p:cNvGraphicFramePr/>
          <p:nvPr>
            <p:extLst>
              <p:ext uri="{D42A27DB-BD31-4B8C-83A1-F6EECF244321}">
                <p14:modId xmlns:p14="http://schemas.microsoft.com/office/powerpoint/2010/main" val="2761878903"/>
              </p:ext>
            </p:extLst>
          </p:nvPr>
        </p:nvGraphicFramePr>
        <p:xfrm>
          <a:off x="1005417" y="1103882"/>
          <a:ext cx="8910940" cy="5563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26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7882" y="212036"/>
            <a:ext cx="11161059" cy="895722"/>
          </a:xfrm>
        </p:spPr>
        <p:txBody>
          <a:bodyPr>
            <a:no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Vybrané studie zpracované pro </a:t>
            </a:r>
            <a:r>
              <a:rPr lang="cs-CZ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proble</a:t>
            </a:r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-matiku 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zatápění důlního prostředí vodou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36494" y="1217577"/>
            <a:ext cx="10497671" cy="5640423"/>
          </a:xfrm>
        </p:spPr>
        <p:txBody>
          <a:bodyPr>
            <a:normAutofit/>
          </a:bodyPr>
          <a:lstStyle/>
          <a:p>
            <a:pPr marL="342900" lvl="1" indent="-342900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1992: Nakládání s důlními vodami při utlumování dolů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ostravské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dílčí pánve OKR - studie. DPB Paskov. </a:t>
            </a:r>
          </a:p>
          <a:p>
            <a:pPr marL="342900" lvl="1" indent="-342900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1998: Nakládání s důlními vodami v Karvinské dílčí pánvi z hlediska střednědobého výhledu do roku 2003 - studie. OKD, DPB, a.s. </a:t>
            </a:r>
          </a:p>
          <a:p>
            <a:pPr marL="342900" lvl="1" indent="-342900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2000: Nakládání s důlními vodami při likvidaci bývalého závodu František s ohledem na okolní doly KDP a PDP. OKD, DPB, a.s.  </a:t>
            </a:r>
          </a:p>
          <a:p>
            <a:pPr marL="342900" lvl="1" indent="-342900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2002: Řešení hydrogeologických poměrů po uzavření činných dolů ČMD, a.s., Kladenské doly,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o.z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. Libušín - studie. OKD, DPB, a.s. </a:t>
            </a:r>
          </a:p>
          <a:p>
            <a:pPr marL="342900" lvl="1" indent="-342900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2003: Studie hydrogeologických propojení mezi ostravskou a oderskou částí zatápěné ostravské dílčí pánve. VŠB-TU Ostrava.</a:t>
            </a:r>
          </a:p>
          <a:p>
            <a:pPr marL="342900" lvl="1" indent="-342900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2008: Řešení hydrogeologických poměrů po uzavření činných dolů OKD, a.s. – studie. Green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DPB, a.s.</a:t>
            </a:r>
          </a:p>
          <a:p>
            <a:pPr marL="342900" lvl="1" indent="-342900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2015: Řešení hydrogeologických poměrů po uzavření činných dolů OKD, a.s. – aktualizovaná studie. Green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DPB, a.s.</a:t>
            </a:r>
          </a:p>
          <a:p>
            <a:pPr marL="342900" lvl="1" indent="-342900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2021: Analýza stability zlikvidovaných hlavních důlních děl v ostravské dílčí pánvi a návrh bezpečnostních opatření – studie. VŠB-TU Ostrava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/>
          </a:p>
          <a:p>
            <a:pPr marL="342900" lvl="1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>
              <a:buFont typeface="Wingdings" panose="05000000000000000000" pitchFamily="2" charset="2"/>
              <a:buChar char="Ø"/>
            </a:pPr>
            <a:endParaRPr lang="cs-CZ" sz="2400" dirty="0"/>
          </a:p>
          <a:p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4485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7882" y="84208"/>
            <a:ext cx="10216017" cy="928804"/>
          </a:xfrm>
        </p:spPr>
        <p:txBody>
          <a:bodyPr>
            <a:no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Další aktivity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o.z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ODRA v 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rámci problematiky zatápění důlního prostředí vodou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63388" y="1141512"/>
            <a:ext cx="10090511" cy="5617876"/>
          </a:xfrm>
        </p:spPr>
        <p:txBody>
          <a:bodyPr/>
          <a:lstStyle/>
          <a:p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Výzkumné aktivity s participací </a:t>
            </a:r>
            <a:r>
              <a:rPr lang="cs-CZ" sz="2100" dirty="0" err="1">
                <a:latin typeface="Arial" panose="020B0604020202020204" pitchFamily="34" charset="0"/>
                <a:cs typeface="Arial" panose="020B0604020202020204" pitchFamily="34" charset="0"/>
              </a:rPr>
              <a:t>o.z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. ODRA</a:t>
            </a:r>
          </a:p>
          <a:p>
            <a:pPr lvl="1"/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TAČR: národní projekt v oblasti aplikovaného výzkumu. </a:t>
            </a:r>
            <a:r>
              <a:rPr lang="cs-CZ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Konečným 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příjemcem výsledků projektu je ČBÚ. Projekt běží od 7/2020 do 6/2022. Tématem je výzkum vlivu postupného zatápění karvinské dílčí pánve OKR důlní vodou s vysokou salinitou na ohrožení krajiny dotčené těžbou uhlí a stabilitu hlavních důlních děl. </a:t>
            </a:r>
          </a:p>
          <a:p>
            <a:pPr lvl="1" algn="just"/>
            <a:r>
              <a:rPr lang="cs-CZ" sz="2100" dirty="0" err="1">
                <a:latin typeface="Arial" panose="020B0604020202020204" pitchFamily="34" charset="0"/>
                <a:cs typeface="Arial" panose="020B0604020202020204" pitchFamily="34" charset="0"/>
              </a:rPr>
              <a:t>Posmin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dirty="0" err="1">
                <a:latin typeface="Arial" panose="020B0604020202020204" pitchFamily="34" charset="0"/>
                <a:cs typeface="Arial" panose="020B0604020202020204" pitchFamily="34" charset="0"/>
              </a:rPr>
              <a:t>Quake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: projekt realizovaný v rámci Výzkumného fondu pro uhlí a ocel (RFCS), financovaný z evropských fondů. Projekt běží od 9/2020 do 8/2023. Tématem jsou indukované horské otřesy a seismické jevy v horninového masivu v oblastech s ukončenou těžbou uhlí.</a:t>
            </a:r>
          </a:p>
          <a:p>
            <a:r>
              <a:rPr lang="cs-CZ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Vlastní „Studie zatápění“ 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připravovaná </a:t>
            </a:r>
            <a:r>
              <a:rPr lang="cs-CZ" sz="2100" dirty="0" err="1">
                <a:latin typeface="Arial" panose="020B0604020202020204" pitchFamily="34" charset="0"/>
                <a:cs typeface="Arial" panose="020B0604020202020204" pitchFamily="34" charset="0"/>
              </a:rPr>
              <a:t>o.z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. ODRA v období 2022-2024</a:t>
            </a:r>
          </a:p>
          <a:p>
            <a:pPr lvl="1"/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stabilitní rizika HDD, </a:t>
            </a:r>
            <a:r>
              <a:rPr lang="cs-CZ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SDD</a:t>
            </a:r>
            <a:endParaRPr lang="cs-CZ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environmentální rizika spojená s důlní vodou </a:t>
            </a:r>
            <a:r>
              <a:rPr lang="cs-CZ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(vlivy 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na změny hydrogeologického režimu v místech SEZ v oblastech </a:t>
            </a:r>
            <a:r>
              <a:rPr lang="cs-CZ" sz="2100" dirty="0" err="1">
                <a:latin typeface="Arial" panose="020B0604020202020204" pitchFamily="34" charset="0"/>
                <a:cs typeface="Arial" panose="020B0604020202020204" pitchFamily="34" charset="0"/>
              </a:rPr>
              <a:t>karb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. oken),</a:t>
            </a:r>
          </a:p>
          <a:p>
            <a:pPr lvl="1"/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rizika vázaná na metanovou problematiku,</a:t>
            </a:r>
          </a:p>
          <a:p>
            <a:pPr lvl="1"/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indukovaná seismicita vázaná na proces zatápění.</a:t>
            </a:r>
          </a:p>
          <a:p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690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129" y="260648"/>
            <a:ext cx="10253708" cy="13107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 na změnu režimu nakládání s důlními vodami po ukončení těžby v OKR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59293" y="1571349"/>
            <a:ext cx="11008311" cy="50691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Stávající režim nakládání s důlními vodami bude probíhat po dobu hornických aktivit v KDP. Po jejich ukončení potřeba ochrany podzemí zanikne.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Následně bude režim nakládání přizpůsoben novým podmínkám s akcentem na ochranu povrchu terénu.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Hlavní rizikové faktory: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stabilitní rizika HDD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SDD 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environmentální rizika spojená s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infiltrací důlních vod do zóny mělkého vodního oběhu,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rizika vázaná na metanovou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problematiku (otevřený systém, uzavřený systém – pasti),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indukovaná seismicita vázaná na proces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zatápění, objemové změny masívu.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476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638" y="413541"/>
            <a:ext cx="9730667" cy="804910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Rizika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020191" y="1218451"/>
            <a:ext cx="9733707" cy="5475311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6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Stabilitní rizika pro HDD na základě jejich technické charakteristiky, tvaru, výztuže, způsobu jejich likvidace, geologického prostředí, distribuce zvodní, záznamů o anomálních jevech, pozic v aglomeraci ve vazbě na využití území v okolí HDD. </a:t>
            </a:r>
          </a:p>
          <a:p>
            <a:pPr algn="just">
              <a:spcAft>
                <a:spcPts val="6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Environmentální rizika - kvalitativní a kvantitativní rizika vázaná na vodu: </a:t>
            </a:r>
          </a:p>
          <a:p>
            <a:pPr lvl="1" algn="just">
              <a:spcAft>
                <a:spcPts val="6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ohrožení terénu zamokřením a zatopením vodou, </a:t>
            </a:r>
          </a:p>
          <a:p>
            <a:pPr lvl="1" algn="just">
              <a:spcAft>
                <a:spcPts val="6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infiltrace vod do kvartérních horizontů a případného vlivu na vodní zdroje,</a:t>
            </a:r>
          </a:p>
          <a:p>
            <a:pPr lvl="1" algn="just">
              <a:spcAft>
                <a:spcPts val="600"/>
              </a:spcAf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Změna hydrogeologického režimu v místech s výskytem SEZ po zániku drenáže </a:t>
            </a:r>
            <a:r>
              <a:rPr lang="cs-CZ" smtClean="0">
                <a:latin typeface="Arial" panose="020B0604020202020204" pitchFamily="34" charset="0"/>
                <a:cs typeface="Arial" panose="020B0604020202020204" pitchFamily="34" charset="0"/>
              </a:rPr>
              <a:t>do karbonu.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Bezpečnostní rizika vázaná na výstupy důlních plynů.</a:t>
            </a:r>
          </a:p>
          <a:p>
            <a:pPr algn="just">
              <a:spcAft>
                <a:spcPts val="6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Seismické jevy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objemové změny v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důsledku zatápění opuštěných důlních děl.</a:t>
            </a:r>
          </a:p>
          <a:p>
            <a:pPr marL="0" indent="0"/>
            <a:endParaRPr 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51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98124" y="520005"/>
            <a:ext cx="9533138" cy="63341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b="1" dirty="0">
                <a:latin typeface="Arial" charset="0"/>
              </a:rPr>
              <a:t>Časový</a:t>
            </a:r>
            <a:r>
              <a:rPr lang="cs-CZ" sz="4000" b="1" dirty="0">
                <a:latin typeface="Arial" charset="0"/>
              </a:rPr>
              <a:t> postup </a:t>
            </a:r>
            <a:r>
              <a:rPr lang="cs-CZ" sz="4000" b="1" dirty="0" smtClean="0">
                <a:latin typeface="Arial" charset="0"/>
              </a:rPr>
              <a:t>zatápění - analyticky</a:t>
            </a:r>
            <a:endParaRPr lang="cs-CZ" sz="4000" b="1" dirty="0">
              <a:latin typeface="Arial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5724" y="1395187"/>
            <a:ext cx="10431262" cy="5040560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u="sng" dirty="0">
                <a:latin typeface="Arial" charset="0"/>
              </a:rPr>
              <a:t>Bývalý Důl Paskov:</a:t>
            </a:r>
            <a:r>
              <a:rPr lang="cs-CZ" sz="2400" dirty="0">
                <a:latin typeface="Arial" charset="0"/>
              </a:rPr>
              <a:t> nejdříve v roce 2100.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u="sng" dirty="0">
                <a:latin typeface="Arial" charset="0"/>
              </a:rPr>
              <a:t>Bývalý Důl Staříč:</a:t>
            </a:r>
            <a:r>
              <a:rPr lang="cs-CZ" sz="2400" dirty="0">
                <a:latin typeface="Arial" charset="0"/>
              </a:rPr>
              <a:t> nejdříve v roce 2200.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u="sng" dirty="0">
                <a:latin typeface="Arial" charset="0"/>
              </a:rPr>
              <a:t>Společné zatápění ODP, PDP a KDP:</a:t>
            </a:r>
            <a:r>
              <a:rPr lang="cs-CZ" sz="2400" dirty="0">
                <a:latin typeface="Arial" charset="0"/>
              </a:rPr>
              <a:t> cca 100 - 120 let od ukončení čerpání vody z vodních jam </a:t>
            </a:r>
            <a:r>
              <a:rPr lang="cs-CZ" sz="2400" dirty="0" err="1">
                <a:latin typeface="Arial" charset="0"/>
              </a:rPr>
              <a:t>Jeremenko</a:t>
            </a:r>
            <a:r>
              <a:rPr lang="cs-CZ" sz="2400" dirty="0">
                <a:latin typeface="Arial" charset="0"/>
              </a:rPr>
              <a:t> a Žofie a čerpacích stanic dosud činných dolů. 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u="sng" dirty="0">
                <a:latin typeface="Arial" charset="0"/>
              </a:rPr>
              <a:t>Alternativa 1 (realistická):</a:t>
            </a:r>
            <a:r>
              <a:rPr lang="cs-CZ" sz="2400" dirty="0">
                <a:latin typeface="Arial" charset="0"/>
              </a:rPr>
              <a:t> přednostní zatopení ODP v případě vysokých hydraulických odporů mezi ODP a PDP. V tomto případě lze očekávat výstup hladiny vody do úrovně erozní báze v ODP za cca 70 let; zbylá část revíru bude zatápěna v řádu několika stovek let.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u="sng" dirty="0">
                <a:latin typeface="Arial" charset="0"/>
              </a:rPr>
              <a:t>Alternativa 2 (riziková):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dirty="0">
                <a:latin typeface="Arial" charset="0"/>
              </a:rPr>
              <a:t>autonomní zatopení ODP v případě úplného hydraulického oddělení ODP a PDP - výstup hladiny vody do úrovně erozní báze v ODP za cca 20 – 25 let.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0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90867" y="395777"/>
            <a:ext cx="8229600" cy="93215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b="1" dirty="0">
                <a:latin typeface="Arial" charset="0"/>
              </a:rPr>
              <a:t>Ohrožené lokality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90867" y="1545435"/>
            <a:ext cx="9729171" cy="4207295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>
                <a:latin typeface="Arial" charset="0"/>
              </a:rPr>
              <a:t>Jsou vymezeny průnikem nejníže položených ploch a lokalit s nejintenzivnějším kontaktem mezi karbonem a povrchem terénu (absence miocénu, důlní díla).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>
                <a:latin typeface="Arial" charset="0"/>
              </a:rPr>
              <a:t>Největší rozsah ohrožených lokalit je v ODP (koridory Odry, Ostravice, Lučiny a přilehlé okolí).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>
                <a:latin typeface="Arial" charset="0"/>
              </a:rPr>
              <a:t>Hlavní riziková plocha je na soutoku Odry a Ostravice (Ostrava Hrušov).</a:t>
            </a:r>
          </a:p>
          <a:p>
            <a:pPr marL="0" indent="0" eaLnBrk="1" hangingPunct="1">
              <a:lnSpc>
                <a:spcPct val="80000"/>
              </a:lnSpc>
              <a:spcAft>
                <a:spcPct val="20000"/>
              </a:spcAft>
              <a:buNone/>
              <a:defRPr/>
            </a:pPr>
            <a:endParaRPr lang="cs-CZ" sz="1550" dirty="0">
              <a:latin typeface="Arial" charset="0"/>
            </a:endParaRPr>
          </a:p>
        </p:txBody>
      </p:sp>
      <p:pic>
        <p:nvPicPr>
          <p:cNvPr id="22532" name="Picture 8" descr="C:\Documents and Settings\pavelm\Data aplikací\Microsoft\Media Catalog\Kopie 10_1__ohrozoblasti pouzij_orez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867" y="1401854"/>
            <a:ext cx="10197192" cy="4990067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672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6581" y="1245443"/>
            <a:ext cx="10341033" cy="5522909"/>
          </a:xfrm>
        </p:spPr>
        <p:txBody>
          <a:bodyPr vert="horz" lIns="36000" tIns="45720" rIns="36000" bIns="45720" rtlCol="0">
            <a:normAutofit fontScale="47500" lnSpcReduction="20000"/>
          </a:bodyPr>
          <a:lstStyle/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Rešerše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dosavadních poznatků – škody a rizika vázaná </a:t>
            </a: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zatápění a jejich řešení.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Zkušenosti z procesu zatápění z obdobných hornických oblastí – </a:t>
            </a: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Polsko, Německo.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Výskyt ekologických zátěží v rámci karbonských oken.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Objemová stabilita karbonských hornin po kontaktu s </a:t>
            </a: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vodou, seismicita.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Stabilita HDD a SDD.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Problematika výstupů metanu.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Chování radionuklidů (Ra226) ve vodním sloupci, objektivní zhodnocení rizikovosti jejich výskytu v případě soustředěného vypouštění (současný stav) a rozptýlené infiltrace do zóny mělkého vodního oběhu (případný budoucí stav).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Nové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informace o úrovni hladiny důlních vod v ODP a PDP na základě hlubokých hydrogeologických vrtů do stařin, které DIAMO, s.p. plánuje realizovat v následujících letech.  </a:t>
            </a:r>
            <a:endParaRPr lang="cs-CZ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Numerické řešení časového vývoje procesu zatápění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47164" y="230657"/>
            <a:ext cx="10515600" cy="1014786"/>
          </a:xfrm>
        </p:spPr>
        <p:txBody>
          <a:bodyPr/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  „Studie zatápění“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3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40" y="310896"/>
            <a:ext cx="10014918" cy="819635"/>
          </a:xfrm>
        </p:spPr>
        <p:txBody>
          <a:bodyPr anchor="t">
            <a:noAutofit/>
          </a:bodyPr>
          <a:lstStyle/>
          <a:p>
            <a:r>
              <a:rPr lang="cs-CZ" sz="48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Realizace vrtu do stařin - SVINOV</a:t>
            </a:r>
            <a:endParaRPr lang="cs-CZ" sz="48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3183" y="1031982"/>
            <a:ext cx="10051653" cy="53948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1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Lokalizace: oderský dílčí bazén ODP, oblast bývalého Dolu Oderský</a:t>
            </a:r>
          </a:p>
          <a:p>
            <a:pPr marL="0" indent="0">
              <a:buNone/>
            </a:pPr>
            <a:r>
              <a:rPr lang="cs-CZ" sz="21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Hloubka vrtu: 	545,5 m</a:t>
            </a:r>
          </a:p>
          <a:p>
            <a:pPr marL="0" indent="0">
              <a:buNone/>
            </a:pPr>
            <a:r>
              <a:rPr lang="cs-CZ" sz="21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Zájmové stařiny:</a:t>
            </a:r>
          </a:p>
          <a:p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036 Max. vrch. l. </a:t>
            </a:r>
            <a:r>
              <a:rPr lang="cs-CZ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(počva v hloubce 503,1 m)</a:t>
            </a:r>
            <a:endParaRPr lang="cs-CZ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032 Leonard </a:t>
            </a:r>
            <a:r>
              <a:rPr lang="cs-CZ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(počva v hloubce 536, 65 m)</a:t>
            </a:r>
            <a:endParaRPr lang="cs-CZ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1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Zastižená úroveň hladiny vody: -293 až -300 m n.m. (OD-2: -290 m n.)</a:t>
            </a:r>
          </a:p>
          <a:p>
            <a:pPr marL="0" indent="0">
              <a:buNone/>
            </a:pPr>
            <a:endParaRPr lang="cs-CZ" sz="2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1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Další záměr v oderském bazénu: vrt </a:t>
            </a:r>
            <a:r>
              <a:rPr lang="cs-CZ" sz="2100" dirty="0" err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Koblov</a:t>
            </a:r>
            <a:r>
              <a:rPr lang="cs-CZ" sz="21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vrt Hrušov, revitalizace pozorovacího potrubí na lokalitě Rychvald</a:t>
            </a:r>
          </a:p>
          <a:p>
            <a:pPr marL="0" indent="0">
              <a:buNone/>
            </a:pPr>
            <a:endParaRPr lang="cs-CZ" sz="2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1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Tím budou informace o úrovni hladiny důlních vod v ODP opřeny o 7 bodů:</a:t>
            </a:r>
          </a:p>
          <a:p>
            <a:pPr marL="0" indent="0">
              <a:buNone/>
            </a:pPr>
            <a:r>
              <a:rPr lang="cs-CZ" sz="21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oderský dílčí bazén: </a:t>
            </a:r>
            <a:r>
              <a:rPr lang="cs-CZ" sz="21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jáma </a:t>
            </a:r>
            <a:r>
              <a:rPr lang="cs-CZ" sz="21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OD-2, vrty </a:t>
            </a:r>
            <a:r>
              <a:rPr lang="cs-CZ" sz="2100" dirty="0" err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Svinov</a:t>
            </a:r>
            <a:r>
              <a:rPr lang="cs-CZ" sz="21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Hrušov, </a:t>
            </a:r>
            <a:r>
              <a:rPr lang="cs-CZ" sz="2100" dirty="0" err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Koblov</a:t>
            </a:r>
            <a:r>
              <a:rPr lang="cs-CZ" sz="21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cs-CZ" sz="21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ostravský dílčí bazén: činná jáma VJJ, nefunkční potrubí Hlubina a Rychvald.</a:t>
            </a:r>
            <a:endParaRPr lang="cs-CZ" sz="2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067" y="1287097"/>
            <a:ext cx="6858000" cy="5143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9433" y="128709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0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2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76" y="955293"/>
            <a:ext cx="8790687" cy="488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63782" y="343503"/>
            <a:ext cx="9435395" cy="5762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48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rozdělení OKR do dílčích pánví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908051"/>
            <a:ext cx="8229600" cy="561657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cs-CZ" sz="1800" dirty="0"/>
          </a:p>
          <a:p>
            <a:pPr>
              <a:buFont typeface="Wingdings" pitchFamily="2" charset="2"/>
              <a:buNone/>
              <a:defRPr/>
            </a:pPr>
            <a:endParaRPr lang="cs-CZ" sz="1800" dirty="0"/>
          </a:p>
        </p:txBody>
      </p:sp>
      <p:sp>
        <p:nvSpPr>
          <p:cNvPr id="644" name="Šipka doleva 643"/>
          <p:cNvSpPr/>
          <p:nvPr/>
        </p:nvSpPr>
        <p:spPr>
          <a:xfrm>
            <a:off x="1309276" y="5876926"/>
            <a:ext cx="3167062" cy="1444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45" name="Šipka doprava 644"/>
          <p:cNvSpPr/>
          <p:nvPr/>
        </p:nvSpPr>
        <p:spPr>
          <a:xfrm>
            <a:off x="6527800" y="5876926"/>
            <a:ext cx="3671888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46" name="TextovéPole 645"/>
          <p:cNvSpPr txBox="1">
            <a:spLocks noChangeArrowheads="1"/>
          </p:cNvSpPr>
          <p:nvPr/>
        </p:nvSpPr>
        <p:spPr bwMode="auto">
          <a:xfrm>
            <a:off x="4890882" y="5718176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30 km</a:t>
            </a:r>
          </a:p>
        </p:txBody>
      </p:sp>
      <p:sp>
        <p:nvSpPr>
          <p:cNvPr id="647" name="Šipka dolů 646"/>
          <p:cNvSpPr/>
          <p:nvPr/>
        </p:nvSpPr>
        <p:spPr>
          <a:xfrm>
            <a:off x="10272713" y="3500439"/>
            <a:ext cx="144462" cy="18002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48" name="Šipka nahoru 647"/>
          <p:cNvSpPr/>
          <p:nvPr/>
        </p:nvSpPr>
        <p:spPr>
          <a:xfrm>
            <a:off x="10272713" y="1268414"/>
            <a:ext cx="144462" cy="17287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49" name="TextovéPole 648"/>
          <p:cNvSpPr txBox="1">
            <a:spLocks noChangeArrowheads="1"/>
          </p:cNvSpPr>
          <p:nvPr/>
        </p:nvSpPr>
        <p:spPr bwMode="auto">
          <a:xfrm>
            <a:off x="9954038" y="3019148"/>
            <a:ext cx="1058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14 km</a:t>
            </a:r>
          </a:p>
        </p:txBody>
      </p:sp>
      <p:sp>
        <p:nvSpPr>
          <p:cNvPr id="652" name="TextovéPole 651"/>
          <p:cNvSpPr txBox="1">
            <a:spLocks noChangeArrowheads="1"/>
          </p:cNvSpPr>
          <p:nvPr/>
        </p:nvSpPr>
        <p:spPr bwMode="auto">
          <a:xfrm>
            <a:off x="3507285" y="3330545"/>
            <a:ext cx="7264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VJJ</a:t>
            </a:r>
          </a:p>
        </p:txBody>
      </p:sp>
      <p:sp>
        <p:nvSpPr>
          <p:cNvPr id="654" name="TextovéPole 653"/>
          <p:cNvSpPr txBox="1">
            <a:spLocks noChangeArrowheads="1"/>
          </p:cNvSpPr>
          <p:nvPr/>
        </p:nvSpPr>
        <p:spPr bwMode="auto">
          <a:xfrm>
            <a:off x="6427841" y="2321819"/>
            <a:ext cx="7409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VJŽ</a:t>
            </a:r>
          </a:p>
        </p:txBody>
      </p:sp>
      <p:sp>
        <p:nvSpPr>
          <p:cNvPr id="651" name="Veselý obličej 650"/>
          <p:cNvSpPr/>
          <p:nvPr/>
        </p:nvSpPr>
        <p:spPr>
          <a:xfrm>
            <a:off x="3726856" y="3768401"/>
            <a:ext cx="287338" cy="287338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55" name="Veselý obličej 654"/>
          <p:cNvSpPr/>
          <p:nvPr/>
        </p:nvSpPr>
        <p:spPr>
          <a:xfrm>
            <a:off x="6653834" y="2690079"/>
            <a:ext cx="288925" cy="288925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5" name="TextovéPole 632"/>
          <p:cNvSpPr txBox="1">
            <a:spLocks noChangeArrowheads="1"/>
          </p:cNvSpPr>
          <p:nvPr/>
        </p:nvSpPr>
        <p:spPr bwMode="auto">
          <a:xfrm>
            <a:off x="1635740" y="4807119"/>
            <a:ext cx="3688830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ODP: ostravská dílčí pánev</a:t>
            </a:r>
          </a:p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PDP: petřvaldská dílčí pánev</a:t>
            </a:r>
          </a:p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KDP: karvinská dílčí pánev</a:t>
            </a:r>
          </a:p>
        </p:txBody>
      </p:sp>
      <p:sp>
        <p:nvSpPr>
          <p:cNvPr id="24" name="TextovéPole 23"/>
          <p:cNvSpPr txBox="1">
            <a:spLocks noChangeArrowheads="1"/>
          </p:cNvSpPr>
          <p:nvPr/>
        </p:nvSpPr>
        <p:spPr bwMode="auto">
          <a:xfrm>
            <a:off x="8624380" y="4400551"/>
            <a:ext cx="8114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  <a:latin typeface="Arial Black" pitchFamily="34" charset="0"/>
              </a:rPr>
              <a:t>ČSM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288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" grpId="0" animBg="1"/>
      <p:bldP spid="645" grpId="0" animBg="1"/>
      <p:bldP spid="646" grpId="0"/>
      <p:bldP spid="647" grpId="0" animBg="1"/>
      <p:bldP spid="648" grpId="0" animBg="1"/>
      <p:bldP spid="649" grpId="0"/>
      <p:bldP spid="652" grpId="0"/>
      <p:bldP spid="654" grpId="0"/>
      <p:bldP spid="651" grpId="0" animBg="1"/>
      <p:bldP spid="655" grpId="0" animBg="1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2690" y="1445128"/>
            <a:ext cx="10412506" cy="49675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Zkušenosti z jiných revírů: po zatopení důlních prostor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dochází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jak k výstupům vody na povrch terénu, tak k hydrochemickým změnám ve vystupující vodě. Je nutné zabývat se uvedenou problematikou v předstihu, minimálně v úrovni studií a monitoringu.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 ukončení veškerých aktivit v podzemí karvinské dílčí pánve pomine potřeba jeho ochrany před přetoky důlních vod a je relevantní přistoupit ke změně způsobu nakládání s nimi. Je tedy na místě hledat kompromisní přístup ve věci dalšího využití vodních jam, tentokrát pro ochranu povrchu terénu.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Zatímco pro ochranu podzemí bylo nutno preventivně vycházet z jejich plné propustnosti a zatápění na principu „spojených nádob“, pro problematiku ochrany povrchu je naopak třeba připustit snížený a snad i nulový přetok vody mezi jednotlivými částmi OKR.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7152" y="365128"/>
            <a:ext cx="10376647" cy="1014786"/>
          </a:xfrm>
        </p:spPr>
        <p:txBody>
          <a:bodyPr/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Závěry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547" y="717265"/>
            <a:ext cx="10578352" cy="614882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dirty="0" smtClean="0">
                <a:latin typeface="Arial" charset="0"/>
              </a:rPr>
              <a:t>Je </a:t>
            </a:r>
            <a:r>
              <a:rPr lang="cs-CZ" sz="2400" dirty="0">
                <a:latin typeface="Arial" charset="0"/>
              </a:rPr>
              <a:t>nutný dostatečný počet monitorovacích objektů pro </a:t>
            </a:r>
            <a:r>
              <a:rPr lang="cs-CZ" sz="2400" dirty="0" smtClean="0">
                <a:latin typeface="Arial" charset="0"/>
              </a:rPr>
              <a:t>sledování úrovně </a:t>
            </a:r>
            <a:r>
              <a:rPr lang="cs-CZ" sz="2400" dirty="0">
                <a:latin typeface="Arial" charset="0"/>
              </a:rPr>
              <a:t>zatopení důlních děl a odběry vzorků vod.           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dirty="0">
                <a:latin typeface="Arial" charset="0"/>
              </a:rPr>
              <a:t>Je důležité nevytvářet v podzemí umělé hydraulické odpory, způsobující následné komplikace v procesu zatápění </a:t>
            </a:r>
            <a:r>
              <a:rPr lang="cs-CZ" sz="2400" dirty="0" smtClean="0">
                <a:latin typeface="Arial" charset="0"/>
              </a:rPr>
              <a:t>(je </a:t>
            </a:r>
            <a:r>
              <a:rPr lang="cs-CZ" sz="2400" dirty="0">
                <a:latin typeface="Arial" charset="0"/>
              </a:rPr>
              <a:t>potřebné, aby podzemní systém fungoval co nejvíce na principu spojených nádob).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b="1" dirty="0">
                <a:latin typeface="Arial" charset="0"/>
              </a:rPr>
              <a:t>Při likvidaci dalších </a:t>
            </a:r>
            <a:r>
              <a:rPr lang="cs-CZ" sz="2400" b="1" dirty="0" smtClean="0">
                <a:latin typeface="Arial" charset="0"/>
              </a:rPr>
              <a:t>dolů v KDP </a:t>
            </a:r>
            <a:r>
              <a:rPr lang="cs-CZ" sz="2400" b="1" dirty="0">
                <a:latin typeface="Arial" charset="0"/>
              </a:rPr>
              <a:t>je nutno vybavit jámy pozorovacím potrubím a uzavírací hráze přetokovým potrubím</a:t>
            </a:r>
            <a:r>
              <a:rPr lang="cs-CZ" sz="2400" dirty="0">
                <a:latin typeface="Arial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dirty="0">
                <a:latin typeface="Arial" charset="0"/>
              </a:rPr>
              <a:t>Využití </a:t>
            </a:r>
            <a:r>
              <a:rPr lang="cs-CZ" sz="2400" b="1" dirty="0" smtClean="0">
                <a:latin typeface="Arial" charset="0"/>
              </a:rPr>
              <a:t>modelového řešení</a:t>
            </a:r>
            <a:r>
              <a:rPr lang="cs-CZ" sz="2400" dirty="0" smtClean="0">
                <a:latin typeface="Arial" charset="0"/>
              </a:rPr>
              <a:t>: </a:t>
            </a:r>
            <a:r>
              <a:rPr lang="cs-CZ" sz="2400" dirty="0">
                <a:latin typeface="Arial" charset="0"/>
              </a:rPr>
              <a:t>zpřesnění časového postupu zatápění a odhadu o procesu mísení důlních a kvartérních vod v </a:t>
            </a:r>
            <a:r>
              <a:rPr lang="cs-CZ" sz="2400" dirty="0" err="1">
                <a:latin typeface="Arial" charset="0"/>
              </a:rPr>
              <a:t>připovrchové</a:t>
            </a:r>
            <a:r>
              <a:rPr lang="cs-CZ" sz="2400" dirty="0">
                <a:latin typeface="Arial" charset="0"/>
              </a:rPr>
              <a:t> vrstvě, tj. v zóně, odkud bude docházet k průniku důlní vody do kvartérního a povrchového </a:t>
            </a:r>
            <a:r>
              <a:rPr lang="cs-CZ" sz="2400" dirty="0" err="1">
                <a:latin typeface="Arial" charset="0"/>
              </a:rPr>
              <a:t>hydrosystému</a:t>
            </a:r>
            <a:r>
              <a:rPr lang="cs-CZ" sz="2400" dirty="0">
                <a:latin typeface="Arial" charset="0"/>
              </a:rPr>
              <a:t>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dirty="0">
                <a:latin typeface="Arial" charset="0"/>
              </a:rPr>
              <a:t>Z analytického řešení procesu zatápění plyne, že nelze zcela vyloučit zatopení dosud osušeného </a:t>
            </a:r>
            <a:r>
              <a:rPr lang="cs-CZ" sz="2400" dirty="0" smtClean="0">
                <a:latin typeface="Arial" charset="0"/>
              </a:rPr>
              <a:t>horninového </a:t>
            </a:r>
            <a:r>
              <a:rPr lang="cs-CZ" sz="2400" dirty="0">
                <a:latin typeface="Arial" charset="0"/>
              </a:rPr>
              <a:t>podzemí ODP již za </a:t>
            </a:r>
            <a:r>
              <a:rPr lang="cs-CZ" sz="2400" b="1" dirty="0">
                <a:latin typeface="Arial" charset="0"/>
              </a:rPr>
              <a:t>20 – 25 let od ukončení činnosti VJJ</a:t>
            </a:r>
            <a:r>
              <a:rPr lang="cs-CZ" sz="2400" dirty="0">
                <a:latin typeface="Arial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b="1" dirty="0" smtClean="0">
                <a:latin typeface="Arial" charset="0"/>
              </a:rPr>
              <a:t>Po analýze všech rizik zřejmě bude nutno </a:t>
            </a:r>
            <a:r>
              <a:rPr lang="cs-CZ" sz="2400" b="1" dirty="0">
                <a:latin typeface="Arial" charset="0"/>
              </a:rPr>
              <a:t>zvážit pokračování čerpání z vodních jam z vyšších nivelačních úrovní hladin.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2152650" y="3157415"/>
            <a:ext cx="7886700" cy="1695940"/>
          </a:xfrm>
        </p:spPr>
        <p:txBody>
          <a:bodyPr/>
          <a:lstStyle/>
          <a:p>
            <a:pPr marL="0" indent="0" algn="ctr">
              <a:buNone/>
            </a:pPr>
            <a:r>
              <a:rPr lang="cs-CZ" sz="48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Děkuji za pozornost.</a:t>
            </a:r>
          </a:p>
        </p:txBody>
      </p:sp>
      <p:sp>
        <p:nvSpPr>
          <p:cNvPr id="1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836256" y="5967957"/>
            <a:ext cx="6076125" cy="564621"/>
          </a:xfrm>
        </p:spPr>
        <p:txBody>
          <a:bodyPr/>
          <a:lstStyle/>
          <a:p>
            <a:pPr algn="r"/>
            <a:r>
              <a:rPr lang="cs-CZ" sz="1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Zpracoval: Ing. Bronislav Šrámek</a:t>
            </a:r>
          </a:p>
          <a:p>
            <a:pPr algn="r"/>
            <a:r>
              <a:rPr lang="cs-CZ" sz="1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Datum: 8. 9. </a:t>
            </a:r>
            <a:r>
              <a:rPr lang="cs-CZ" sz="14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2022</a:t>
            </a:r>
            <a:endParaRPr lang="cs-CZ" sz="1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85" y="5858767"/>
            <a:ext cx="2238375" cy="762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99" y="32185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Ostrava-dobývací prostory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58032" cy="6858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243166" y="1417638"/>
            <a:ext cx="16113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400" b="1" dirty="0">
                <a:latin typeface="Times New Roman" pitchFamily="18" charset="0"/>
              </a:rPr>
              <a:t>Ostravská</a:t>
            </a:r>
          </a:p>
          <a:p>
            <a:pPr algn="ctr"/>
            <a:r>
              <a:rPr lang="cs-CZ" altLang="cs-CZ" sz="2400" b="1" dirty="0">
                <a:latin typeface="Times New Roman" pitchFamily="18" charset="0"/>
              </a:rPr>
              <a:t>dílčí pánev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8442029" y="5410201"/>
            <a:ext cx="18341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400" b="1" dirty="0">
                <a:latin typeface="Times New Roman" pitchFamily="18" charset="0"/>
              </a:rPr>
              <a:t>Petřvaldská </a:t>
            </a:r>
          </a:p>
          <a:p>
            <a:pPr algn="ctr"/>
            <a:r>
              <a:rPr lang="cs-CZ" altLang="cs-CZ" sz="2400" b="1" dirty="0">
                <a:latin typeface="Times New Roman" pitchFamily="18" charset="0"/>
              </a:rPr>
              <a:t>dílčí pánev</a:t>
            </a: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 flipH="1">
            <a:off x="9677400" y="838200"/>
            <a:ext cx="990600" cy="23622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 flipH="1">
            <a:off x="9448800" y="3200400"/>
            <a:ext cx="228600" cy="3048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H="1">
            <a:off x="8839200" y="3810000"/>
            <a:ext cx="381000" cy="5334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 flipH="1">
            <a:off x="8077200" y="4343400"/>
            <a:ext cx="762000" cy="10668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 flipH="1">
            <a:off x="7010400" y="5410200"/>
            <a:ext cx="1066800" cy="14478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5453064" y="1371600"/>
            <a:ext cx="1633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latin typeface="Times New Roman" pitchFamily="18" charset="0"/>
              </a:rPr>
              <a:t>Důl ODRA</a:t>
            </a: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7467600" y="19050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cs-CZ" sz="2400" b="1">
                <a:latin typeface="Times New Roman" pitchFamily="18" charset="0"/>
              </a:rPr>
              <a:t>Důl HEŘMANICE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4876801" y="5029200"/>
            <a:ext cx="2303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cs-CZ" sz="2400" b="1" dirty="0" err="1">
                <a:latin typeface="Times New Roman" pitchFamily="18" charset="0"/>
              </a:rPr>
              <a:t>Důl</a:t>
            </a:r>
            <a:r>
              <a:rPr lang="en-GB" altLang="cs-CZ" sz="2400" b="1" dirty="0">
                <a:latin typeface="Times New Roman" pitchFamily="18" charset="0"/>
              </a:rPr>
              <a:t>  OSTRAVA</a:t>
            </a: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2971800" y="36576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cs-CZ" sz="2400" b="1">
                <a:latin typeface="Times New Roman" pitchFamily="18" charset="0"/>
              </a:rPr>
              <a:t>Důl ŠVERMA</a:t>
            </a: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5943600" y="762000"/>
            <a:ext cx="1556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latin typeface="Arial" pitchFamily="34" charset="0"/>
              </a:rPr>
              <a:t>jáma </a:t>
            </a:r>
            <a:r>
              <a:rPr lang="cs-CZ" altLang="cs-CZ" b="1" dirty="0" err="1">
                <a:latin typeface="Arial" pitchFamily="34" charset="0"/>
              </a:rPr>
              <a:t>Koblov</a:t>
            </a:r>
            <a:endParaRPr lang="cs-CZ" altLang="cs-CZ" dirty="0">
              <a:latin typeface="Times New Roman" pitchFamily="18" charset="0"/>
            </a:endParaRPr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5105400" y="2406650"/>
            <a:ext cx="13131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cs-CZ" b="1" dirty="0" err="1">
                <a:latin typeface="Arial" pitchFamily="34" charset="0"/>
              </a:rPr>
              <a:t>jáma</a:t>
            </a:r>
            <a:r>
              <a:rPr lang="en-GB" altLang="cs-CZ" b="1" dirty="0">
                <a:latin typeface="Arial" pitchFamily="34" charset="0"/>
              </a:rPr>
              <a:t> Odra</a:t>
            </a: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7623253" y="1476376"/>
            <a:ext cx="14285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 dirty="0">
                <a:latin typeface="Arial" pitchFamily="34" charset="0"/>
              </a:rPr>
              <a:t>jáma</a:t>
            </a:r>
          </a:p>
          <a:p>
            <a:pPr algn="ctr"/>
            <a:r>
              <a:rPr lang="cs-CZ" altLang="cs-CZ" b="1" dirty="0">
                <a:latin typeface="Arial" pitchFamily="34" charset="0"/>
              </a:rPr>
              <a:t>Heřmanice 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8927334" y="1171576"/>
            <a:ext cx="12747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 dirty="0">
                <a:latin typeface="Arial" pitchFamily="34" charset="0"/>
              </a:rPr>
              <a:t>jáma</a:t>
            </a:r>
          </a:p>
          <a:p>
            <a:pPr algn="ctr"/>
            <a:r>
              <a:rPr lang="cs-CZ" altLang="cs-CZ" b="1" dirty="0">
                <a:latin typeface="Arial" pitchFamily="34" charset="0"/>
              </a:rPr>
              <a:t>Rychvald 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7814955" y="3429001"/>
            <a:ext cx="851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 dirty="0">
                <a:latin typeface="Arial" pitchFamily="34" charset="0"/>
              </a:rPr>
              <a:t>jáma</a:t>
            </a:r>
          </a:p>
          <a:p>
            <a:pPr algn="ctr"/>
            <a:r>
              <a:rPr lang="cs-CZ" altLang="cs-CZ" b="1" dirty="0" err="1">
                <a:latin typeface="Arial" pitchFamily="34" charset="0"/>
              </a:rPr>
              <a:t>Cingr</a:t>
            </a:r>
            <a:r>
              <a:rPr lang="cs-CZ" altLang="cs-CZ" b="1" dirty="0">
                <a:latin typeface="Arial" pitchFamily="34" charset="0"/>
              </a:rPr>
              <a:t> 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8742602" y="2514600"/>
            <a:ext cx="9028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 dirty="0">
                <a:latin typeface="Arial" pitchFamily="34" charset="0"/>
              </a:rPr>
              <a:t>jáma</a:t>
            </a:r>
          </a:p>
          <a:p>
            <a:pPr algn="ctr"/>
            <a:r>
              <a:rPr lang="cs-CZ" altLang="cs-CZ" b="1" dirty="0">
                <a:latin typeface="Arial" pitchFamily="34" charset="0"/>
              </a:rPr>
              <a:t>Oskar </a:t>
            </a:r>
          </a:p>
          <a:p>
            <a:pPr algn="ctr"/>
            <a:endParaRPr lang="cs-CZ" altLang="cs-CZ" b="1" dirty="0">
              <a:latin typeface="Arial" pitchFamily="34" charset="0"/>
            </a:endParaRP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9719955" y="4448176"/>
            <a:ext cx="851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 dirty="0">
                <a:latin typeface="Arial" pitchFamily="34" charset="0"/>
              </a:rPr>
              <a:t>jáma</a:t>
            </a:r>
          </a:p>
          <a:p>
            <a:pPr algn="ctr"/>
            <a:r>
              <a:rPr lang="cs-CZ" altLang="cs-CZ" b="1" dirty="0">
                <a:latin typeface="Arial" pitchFamily="34" charset="0"/>
              </a:rPr>
              <a:t>Fučík 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8811225" y="4648201"/>
            <a:ext cx="9925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 dirty="0">
                <a:latin typeface="Arial" pitchFamily="34" charset="0"/>
              </a:rPr>
              <a:t>jáma</a:t>
            </a:r>
          </a:p>
          <a:p>
            <a:pPr algn="ctr"/>
            <a:r>
              <a:rPr lang="cs-CZ" altLang="cs-CZ" b="1" dirty="0">
                <a:latin typeface="Arial" pitchFamily="34" charset="0"/>
              </a:rPr>
              <a:t>Ludvík </a:t>
            </a: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5533457" y="4159250"/>
            <a:ext cx="18902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cs-CZ" b="1" dirty="0" err="1">
                <a:latin typeface="Arial" pitchFamily="34" charset="0"/>
              </a:rPr>
              <a:t>jáma</a:t>
            </a:r>
            <a:r>
              <a:rPr lang="en-GB" altLang="cs-CZ" b="1" dirty="0">
                <a:latin typeface="Arial" pitchFamily="34" charset="0"/>
              </a:rPr>
              <a:t> </a:t>
            </a:r>
            <a:r>
              <a:rPr lang="en-GB" altLang="cs-CZ" b="1" dirty="0" err="1">
                <a:latin typeface="Arial" pitchFamily="34" charset="0"/>
              </a:rPr>
              <a:t>Šalomoun</a:t>
            </a:r>
            <a:endParaRPr lang="en-GB" altLang="cs-CZ" b="1" dirty="0">
              <a:latin typeface="Arial" pitchFamily="34" charset="0"/>
            </a:endParaRP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5618103" y="4540250"/>
            <a:ext cx="16209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cs-CZ" b="1" dirty="0" err="1">
                <a:latin typeface="Arial" pitchFamily="34" charset="0"/>
              </a:rPr>
              <a:t>jáma</a:t>
            </a:r>
            <a:r>
              <a:rPr lang="en-GB" altLang="cs-CZ" b="1" dirty="0">
                <a:latin typeface="Arial" pitchFamily="34" charset="0"/>
              </a:rPr>
              <a:t> </a:t>
            </a:r>
            <a:r>
              <a:rPr lang="en-GB" altLang="cs-CZ" b="1" dirty="0" err="1">
                <a:latin typeface="Arial" pitchFamily="34" charset="0"/>
              </a:rPr>
              <a:t>Hlubina</a:t>
            </a:r>
            <a:endParaRPr lang="en-GB" altLang="cs-CZ" b="1" dirty="0">
              <a:latin typeface="Arial" pitchFamily="34" charset="0"/>
            </a:endParaRPr>
          </a:p>
        </p:txBody>
      </p: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3637759" y="3321050"/>
            <a:ext cx="16081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cs-CZ" b="1" dirty="0" err="1">
                <a:latin typeface="Arial" pitchFamily="34" charset="0"/>
              </a:rPr>
              <a:t>jáma</a:t>
            </a:r>
            <a:r>
              <a:rPr lang="en-GB" altLang="cs-CZ" b="1" dirty="0">
                <a:latin typeface="Arial" pitchFamily="34" charset="0"/>
              </a:rPr>
              <a:t> </a:t>
            </a:r>
            <a:r>
              <a:rPr lang="en-GB" altLang="cs-CZ" b="1" dirty="0" err="1">
                <a:latin typeface="Arial" pitchFamily="34" charset="0"/>
              </a:rPr>
              <a:t>Šverma</a:t>
            </a:r>
            <a:endParaRPr lang="en-GB" altLang="cs-CZ" b="1" dirty="0">
              <a:latin typeface="Arial" pitchFamily="34" charset="0"/>
            </a:endParaRPr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2727700" y="4343400"/>
            <a:ext cx="1531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 dirty="0">
                <a:latin typeface="Arial" pitchFamily="34" charset="0"/>
              </a:rPr>
              <a:t>jáma </a:t>
            </a:r>
            <a:r>
              <a:rPr lang="cs-CZ" altLang="cs-CZ" b="1" dirty="0" err="1">
                <a:latin typeface="Arial" pitchFamily="34" charset="0"/>
              </a:rPr>
              <a:t>Svinov</a:t>
            </a:r>
            <a:endParaRPr lang="cs-CZ" altLang="cs-CZ" b="1" dirty="0">
              <a:latin typeface="Arial" pitchFamily="34" charset="0"/>
            </a:endParaRPr>
          </a:p>
        </p:txBody>
      </p:sp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1879964" y="4876800"/>
            <a:ext cx="16979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 dirty="0">
                <a:latin typeface="Arial" pitchFamily="34" charset="0"/>
              </a:rPr>
              <a:t>jáma Oderský</a:t>
            </a:r>
          </a:p>
        </p:txBody>
      </p:sp>
      <p:sp>
        <p:nvSpPr>
          <p:cNvPr id="51228" name="Text Box 28"/>
          <p:cNvSpPr txBox="1">
            <a:spLocks noChangeArrowheads="1"/>
          </p:cNvSpPr>
          <p:nvPr/>
        </p:nvSpPr>
        <p:spPr bwMode="auto">
          <a:xfrm>
            <a:off x="4251326" y="5943601"/>
            <a:ext cx="1463675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>
                <a:latin typeface="Arial" pitchFamily="34" charset="0"/>
              </a:rPr>
              <a:t>vodní jáma</a:t>
            </a:r>
          </a:p>
          <a:p>
            <a:pPr algn="ctr"/>
            <a:r>
              <a:rPr lang="cs-CZ" altLang="cs-CZ" b="1">
                <a:latin typeface="Arial" pitchFamily="34" charset="0"/>
              </a:rPr>
              <a:t>Jeremenko 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6096000" y="56388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30" name="Line 30"/>
          <p:cNvSpPr>
            <a:spLocks noChangeShapeType="1"/>
          </p:cNvSpPr>
          <p:nvPr/>
        </p:nvSpPr>
        <p:spPr bwMode="auto">
          <a:xfrm flipV="1">
            <a:off x="5715000" y="5715000"/>
            <a:ext cx="4572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51231" name="Object 31"/>
          <p:cNvGraphicFramePr>
            <a:graphicFrameLocks noChangeAspect="1"/>
          </p:cNvGraphicFramePr>
          <p:nvPr/>
        </p:nvGraphicFramePr>
        <p:xfrm>
          <a:off x="5975350" y="2895600"/>
          <a:ext cx="98583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Clip" r:id="rId5" imgW="2826720" imgH="3497040" progId="MS_ClipArt_Gallery.5">
                  <p:embed/>
                </p:oleObj>
              </mc:Choice>
              <mc:Fallback>
                <p:oleObj name="Clip" r:id="rId5" imgW="2826720" imgH="3497040" progId="MS_ClipArt_Gallery.5">
                  <p:embed/>
                  <p:pic>
                    <p:nvPicPr>
                      <p:cNvPr id="51231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350" y="2895600"/>
                        <a:ext cx="985838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2" name="Object 32"/>
          <p:cNvGraphicFramePr>
            <a:graphicFrameLocks noChangeAspect="1"/>
          </p:cNvGraphicFramePr>
          <p:nvPr/>
        </p:nvGraphicFramePr>
        <p:xfrm>
          <a:off x="1828800" y="3048000"/>
          <a:ext cx="863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Clip" r:id="rId7" imgW="2826720" imgH="3497040" progId="MS_ClipArt_Gallery.5">
                  <p:embed/>
                </p:oleObj>
              </mc:Choice>
              <mc:Fallback>
                <p:oleObj name="Clip" r:id="rId7" imgW="2826720" imgH="3497040" progId="MS_ClipArt_Gallery.5">
                  <p:embed/>
                  <p:pic>
                    <p:nvPicPr>
                      <p:cNvPr id="51232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048000"/>
                        <a:ext cx="863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3" name="Text Box 33"/>
          <p:cNvSpPr txBox="1">
            <a:spLocks noChangeArrowheads="1"/>
          </p:cNvSpPr>
          <p:nvPr/>
        </p:nvSpPr>
        <p:spPr bwMode="auto">
          <a:xfrm>
            <a:off x="1431925" y="3241675"/>
            <a:ext cx="11592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cs-CZ" b="1" dirty="0">
                <a:latin typeface="Times New Roman" pitchFamily="18" charset="0"/>
              </a:rPr>
              <a:t>PORUBA</a:t>
            </a:r>
          </a:p>
        </p:txBody>
      </p:sp>
      <p:sp>
        <p:nvSpPr>
          <p:cNvPr id="51234" name="Text Box 34"/>
          <p:cNvSpPr txBox="1">
            <a:spLocks noChangeArrowheads="1"/>
          </p:cNvSpPr>
          <p:nvPr/>
        </p:nvSpPr>
        <p:spPr bwMode="auto">
          <a:xfrm>
            <a:off x="5486401" y="3276601"/>
            <a:ext cx="20858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cs-CZ" sz="3200" b="1">
                <a:latin typeface="Times New Roman" pitchFamily="18" charset="0"/>
              </a:rPr>
              <a:t>OSTRAVA</a:t>
            </a:r>
          </a:p>
        </p:txBody>
      </p: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5410201" y="2057401"/>
            <a:ext cx="3446463" cy="701675"/>
          </a:xfrm>
          <a:prstGeom prst="rect">
            <a:avLst/>
          </a:prstGeom>
          <a:noFill/>
          <a:ln>
            <a:noFill/>
          </a:ln>
          <a:effectLst>
            <a:outerShdw dist="74053" dir="3542175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oblast</a:t>
            </a:r>
            <a:r>
              <a:rPr lang="cs-CZ" altLang="cs-CZ" sz="4000" b="1">
                <a:solidFill>
                  <a:schemeClr val="accent2"/>
                </a:solidFill>
                <a:latin typeface="Times New Roman" pitchFamily="18" charset="0"/>
              </a:rPr>
              <a:t> zatopení</a:t>
            </a:r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5105402" y="4038600"/>
            <a:ext cx="2862807" cy="1107996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altLang="cs-CZ" sz="6600" b="1" dirty="0">
                <a:solidFill>
                  <a:schemeClr val="accent2"/>
                </a:solidFill>
                <a:latin typeface="Times New Roman" pitchFamily="18" charset="0"/>
              </a:rPr>
              <a:t>73 km</a:t>
            </a:r>
            <a:r>
              <a:rPr lang="cs-CZ" altLang="cs-CZ" sz="6600" b="1" baseline="30000" dirty="0">
                <a:solidFill>
                  <a:schemeClr val="accent2"/>
                </a:solidFill>
                <a:latin typeface="Times New Roman" pitchFamily="18" charset="0"/>
              </a:rPr>
              <a:t>2</a:t>
            </a:r>
            <a:endParaRPr lang="cs-CZ" altLang="cs-CZ" sz="66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238" name="Text Box 38"/>
          <p:cNvSpPr txBox="1">
            <a:spLocks noChangeArrowheads="1"/>
          </p:cNvSpPr>
          <p:nvPr/>
        </p:nvSpPr>
        <p:spPr bwMode="auto">
          <a:xfrm rot="16200000">
            <a:off x="1572419" y="4814094"/>
            <a:ext cx="184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1200">
              <a:solidFill>
                <a:schemeClr val="folHlink"/>
              </a:solidFill>
              <a:latin typeface="Arial Narrow" pitchFamily="34" charset="0"/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1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1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1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1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1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9" dur="500"/>
                                        <p:tgtEl>
                                          <p:spTgt spid="5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utoUpdateAnimBg="0"/>
      <p:bldP spid="51205" grpId="0" autoUpdateAnimBg="0"/>
      <p:bldP spid="51206" grpId="0" animBg="1"/>
      <p:bldP spid="51207" grpId="0" animBg="1"/>
      <p:bldP spid="51208" grpId="0" animBg="1"/>
      <p:bldP spid="51209" grpId="0" animBg="1"/>
      <p:bldP spid="51210" grpId="0" animBg="1"/>
      <p:bldP spid="51211" grpId="0" autoUpdateAnimBg="0"/>
      <p:bldP spid="51212" grpId="0" autoUpdateAnimBg="0"/>
      <p:bldP spid="51213" grpId="0" autoUpdateAnimBg="0"/>
      <p:bldP spid="51214" grpId="0" autoUpdateAnimBg="0"/>
      <p:bldP spid="51215" grpId="0" autoUpdateAnimBg="0"/>
      <p:bldP spid="51216" grpId="0" autoUpdateAnimBg="0"/>
      <p:bldP spid="51217" grpId="0" autoUpdateAnimBg="0"/>
      <p:bldP spid="51218" grpId="0" autoUpdateAnimBg="0"/>
      <p:bldP spid="51219" grpId="0" autoUpdateAnimBg="0"/>
      <p:bldP spid="51220" grpId="0" autoUpdateAnimBg="0"/>
      <p:bldP spid="51221" grpId="0" autoUpdateAnimBg="0"/>
      <p:bldP spid="51222" grpId="0" autoUpdateAnimBg="0"/>
      <p:bldP spid="51223" grpId="0" autoUpdateAnimBg="0"/>
      <p:bldP spid="51224" grpId="0" autoUpdateAnimBg="0"/>
      <p:bldP spid="51225" grpId="0" autoUpdateAnimBg="0"/>
      <p:bldP spid="51226" grpId="0" autoUpdateAnimBg="0"/>
      <p:bldP spid="51227" grpId="0" autoUpdateAnimBg="0"/>
      <p:bldP spid="51228" grpId="0" animBg="1" autoUpdateAnimBg="0"/>
      <p:bldP spid="51229" grpId="0" animBg="1"/>
      <p:bldP spid="51230" grpId="0" animBg="1"/>
      <p:bldP spid="51233" grpId="0" autoUpdateAnimBg="0"/>
      <p:bldP spid="51234" grpId="0" autoUpdateAnimBg="0"/>
      <p:bldP spid="51235" grpId="0" autoUpdateAnimBg="0"/>
      <p:bldP spid="5123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756458" y="1413164"/>
            <a:ext cx="10083338" cy="5029198"/>
          </a:xfrm>
        </p:spPr>
        <p:txBody>
          <a:bodyPr anchor="t">
            <a:normAutofit fontScale="90000"/>
          </a:bodyPr>
          <a:lstStyle/>
          <a:p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Od roku 1995 bylo postupně tlumeno čerpání  </a:t>
            </a:r>
            <a:b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důlních vod z dolů v ostravské dílčí pánvi </a:t>
            </a:r>
            <a:r>
              <a:rPr lang="cs-CZ" altLang="cs-CZ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</a:t>
            </a:r>
            <a:r>
              <a:rPr lang="cs-CZ" altLang="cs-CZ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l.s</a:t>
            </a:r>
            <a:r>
              <a:rPr lang="cs-CZ" altLang="cs-CZ" sz="27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cs-CZ" altLang="cs-CZ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cs-CZ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(J. Dvorský, 1995)</a:t>
            </a:r>
            <a:b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V červnu 1997 bylo zcela zastaveno čerpání důlních vod</a:t>
            </a:r>
            <a:b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na všech dolech ostravské dílčí pánve</a:t>
            </a:r>
            <a:b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Celkové čerpané množství bylo </a:t>
            </a:r>
            <a:r>
              <a:rPr lang="cs-CZ" altLang="cs-CZ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</a:t>
            </a:r>
            <a:r>
              <a:rPr lang="cs-CZ" altLang="cs-CZ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- 260  l.s</a:t>
            </a:r>
            <a:r>
              <a:rPr lang="cs-CZ" altLang="cs-CZ" sz="27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br>
              <a:rPr lang="cs-CZ" altLang="cs-CZ" sz="27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7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27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700" baseline="30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2700" baseline="30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Aktuální čerpané množství důlních vod čerpaných vodní jámou Jeremenko (ODP) je </a:t>
            </a:r>
            <a:r>
              <a:rPr lang="cs-CZ" altLang="cs-CZ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za rok</a:t>
            </a:r>
            <a:r>
              <a:rPr lang="cs-CZ" altLang="cs-CZ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2021:</a:t>
            </a:r>
            <a:r>
              <a:rPr lang="cs-CZ" altLang="cs-CZ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163,1</a:t>
            </a:r>
            <a:r>
              <a:rPr lang="cs-CZ" altLang="cs-CZ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l.s</a:t>
            </a:r>
            <a:r>
              <a:rPr lang="cs-CZ" altLang="cs-CZ" sz="27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cs-CZ" altLang="cs-CZ" sz="27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27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7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27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úplnost: </a:t>
            </a:r>
            <a:r>
              <a:rPr lang="cs-CZ" altLang="cs-CZ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aktuální </a:t>
            </a: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čerpané množství důlních vod čerpaných vodní jámou Žofie (PDP) je </a:t>
            </a:r>
            <a:r>
              <a:rPr lang="cs-CZ" altLang="cs-CZ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za rok </a:t>
            </a: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2021: </a:t>
            </a:r>
            <a:r>
              <a:rPr lang="cs-CZ" altLang="cs-CZ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38,1 </a:t>
            </a:r>
            <a:r>
              <a:rPr lang="cs-CZ" altLang="cs-CZ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l.s</a:t>
            </a:r>
            <a:r>
              <a:rPr lang="cs-CZ" altLang="cs-CZ" sz="27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cs-CZ" altLang="cs-CZ" sz="2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cs-CZ" altLang="cs-CZ" sz="2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cs-CZ" altLang="cs-CZ" sz="2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cs-CZ" altLang="cs-CZ" sz="2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cs-CZ" altLang="cs-CZ" sz="2400" dirty="0">
                <a:latin typeface="Times New Roman" pitchFamily="18" charset="0"/>
              </a:rPr>
              <a:t/>
            </a:r>
            <a:br>
              <a:rPr lang="cs-CZ" altLang="cs-CZ" sz="2400" dirty="0">
                <a:latin typeface="Times New Roman" pitchFamily="18" charset="0"/>
              </a:rPr>
            </a:br>
            <a:r>
              <a:rPr lang="cs-CZ" altLang="cs-CZ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cs-CZ" altLang="cs-CZ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756457" y="310897"/>
            <a:ext cx="7830637" cy="761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Vývoj přítoků důlních vod</a:t>
            </a:r>
            <a:endParaRPr lang="cs-CZ" sz="48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0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6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831209"/>
              </p:ext>
            </p:extLst>
          </p:nvPr>
        </p:nvGraphicFramePr>
        <p:xfrm>
          <a:off x="840228" y="2493528"/>
          <a:ext cx="4995229" cy="374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" name="Fotografie" r:id="rId3" imgW="21638095" imgH="16228571" progId="MSPhotoEd.3">
                  <p:embed/>
                </p:oleObj>
              </mc:Choice>
              <mc:Fallback>
                <p:oleObj name="Fotografie" r:id="rId3" imgW="21638095" imgH="16228571" progId="MSPhotoEd.3">
                  <p:embed/>
                  <p:pic>
                    <p:nvPicPr>
                      <p:cNvPr id="7476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228" y="2493528"/>
                        <a:ext cx="4995229" cy="374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991081"/>
              </p:ext>
            </p:extLst>
          </p:nvPr>
        </p:nvGraphicFramePr>
        <p:xfrm>
          <a:off x="6555178" y="310896"/>
          <a:ext cx="4032448" cy="5929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Fotografie" r:id="rId5" imgW="11428571" imgH="17066667" progId="MSPhotoEd.3">
                  <p:embed/>
                </p:oleObj>
              </mc:Choice>
              <mc:Fallback>
                <p:oleObj name="Fotografie" r:id="rId5" imgW="11428571" imgH="17066667" progId="MSPhotoEd.3">
                  <p:embed/>
                  <p:pic>
                    <p:nvPicPr>
                      <p:cNvPr id="7476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5178" y="310896"/>
                        <a:ext cx="4032448" cy="59294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Nadpis 1"/>
          <p:cNvSpPr txBox="1">
            <a:spLocks/>
          </p:cNvSpPr>
          <p:nvPr/>
        </p:nvSpPr>
        <p:spPr>
          <a:xfrm>
            <a:off x="756457" y="310896"/>
            <a:ext cx="4663441" cy="1426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Vodní jáma </a:t>
            </a:r>
          </a:p>
          <a:p>
            <a:r>
              <a:rPr lang="cs-CZ" sz="4800" b="1" dirty="0" err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Jeremenko</a:t>
            </a:r>
            <a:endParaRPr lang="cs-CZ" sz="48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3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075" descr="Jeremenko-část čerpadla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310896"/>
            <a:ext cx="3038476" cy="635584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3076" descr="Kytice"/>
          <p:cNvSpPr txBox="1">
            <a:spLocks noChangeArrowheads="1"/>
          </p:cNvSpPr>
          <p:nvPr/>
        </p:nvSpPr>
        <p:spPr bwMode="auto">
          <a:xfrm>
            <a:off x="4547609" y="1330168"/>
            <a:ext cx="6566289" cy="181588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K čerpání důlních vod 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na jámě </a:t>
            </a:r>
            <a:r>
              <a:rPr lang="cs-CZ" altLang="cs-CZ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Jeremenko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instalována 2 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ponorná 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čerpadla, každé 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o průměrném výkonu  </a:t>
            </a:r>
          </a:p>
          <a:p>
            <a:pPr algn="ctr"/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0,167 m</a:t>
            </a:r>
            <a:r>
              <a:rPr lang="cs-CZ" altLang="cs-CZ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cs-CZ" altLang="cs-CZ" sz="2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9" name="Text Box 3077" descr="Kytice"/>
          <p:cNvSpPr txBox="1">
            <a:spLocks noChangeArrowheads="1"/>
          </p:cNvSpPr>
          <p:nvPr/>
        </p:nvSpPr>
        <p:spPr bwMode="auto">
          <a:xfrm>
            <a:off x="4539176" y="3582065"/>
            <a:ext cx="6574722" cy="255454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3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cs-CZ" sz="3200" b="1" baseline="-25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cs-CZ" altLang="cs-CZ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6 500 000 m</a:t>
            </a:r>
            <a:r>
              <a:rPr lang="cs-CZ" altLang="cs-CZ" sz="32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/rok</a:t>
            </a:r>
          </a:p>
          <a:p>
            <a:pPr algn="ctr"/>
            <a:r>
              <a:rPr lang="cs-CZ" altLang="cs-CZ" sz="3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altLang="cs-CZ" sz="3200" b="1" baseline="-25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cs-CZ" altLang="cs-CZ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0,206 m</a:t>
            </a:r>
            <a:r>
              <a:rPr lang="cs-CZ" altLang="cs-CZ" sz="32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algn="ctr"/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Vodoprávní povolení k vypouštění důlních vod do řeky Ostravice 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altLang="cs-CZ" sz="2400" b="1" dirty="0">
                <a:latin typeface="Times New Roman" pitchFamily="18" charset="0"/>
              </a:rPr>
              <a:t> </a:t>
            </a:r>
          </a:p>
        </p:txBody>
      </p:sp>
      <p:sp>
        <p:nvSpPr>
          <p:cNvPr id="52230" name="Text Box 3078"/>
          <p:cNvSpPr txBox="1">
            <a:spLocks noChangeArrowheads="1"/>
          </p:cNvSpPr>
          <p:nvPr/>
        </p:nvSpPr>
        <p:spPr bwMode="auto">
          <a:xfrm rot="-5400000">
            <a:off x="1572419" y="4814094"/>
            <a:ext cx="184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1200">
              <a:solidFill>
                <a:schemeClr val="folHlink"/>
              </a:solidFill>
              <a:latin typeface="Arial Narrow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3657600" y="292921"/>
            <a:ext cx="6858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Čerpadla </a:t>
            </a:r>
            <a:r>
              <a:rPr lang="cs-CZ" altLang="cs-CZ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KSB typ </a:t>
            </a:r>
            <a:r>
              <a:rPr lang="cs-CZ" altLang="cs-CZ" sz="24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UPZ 180-440/10 (Německo)</a:t>
            </a:r>
            <a:endParaRPr lang="cs-CZ" altLang="cs-CZ" sz="2400" b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98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61720" y="1541929"/>
            <a:ext cx="4767460" cy="77324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Nekorozivní provedení potrubí AMERON</a:t>
            </a:r>
          </a:p>
        </p:txBody>
      </p:sp>
      <p:pic>
        <p:nvPicPr>
          <p:cNvPr id="102404" name="Picture 4" descr="Jeremenko 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0996" y="1347339"/>
            <a:ext cx="3398837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05" name="Picture 5" descr="Jeremenko 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7968" y="2520741"/>
            <a:ext cx="4621212" cy="3467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0271" y="216366"/>
            <a:ext cx="10515600" cy="1041943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Výměna výtlačného potrubí</a:t>
            </a:r>
            <a:endParaRPr lang="cs-CZ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412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726140" y="181435"/>
            <a:ext cx="10076329" cy="53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Vypouštění do povrchového toku</a:t>
            </a:r>
          </a:p>
        </p:txBody>
      </p:sp>
      <p:pic>
        <p:nvPicPr>
          <p:cNvPr id="61445" name="Picture 5" descr="PIC0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84" y="878669"/>
            <a:ext cx="5791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PIC00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784" y="928239"/>
            <a:ext cx="6019800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5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753193"/>
              </p:ext>
            </p:extLst>
          </p:nvPr>
        </p:nvGraphicFramePr>
        <p:xfrm>
          <a:off x="2151955" y="901133"/>
          <a:ext cx="6695629" cy="5389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Fotografie" r:id="rId5" imgW="6095238" imgH="4877481" progId="MSPhotoEd.3">
                  <p:embed/>
                </p:oleObj>
              </mc:Choice>
              <mc:Fallback>
                <p:oleObj name="Fotografie" r:id="rId5" imgW="6095238" imgH="4877481" progId="MSPhotoEd.3">
                  <p:embed/>
                  <p:pic>
                    <p:nvPicPr>
                      <p:cNvPr id="614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1955" y="901133"/>
                        <a:ext cx="6695629" cy="5389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9076184" y="1159453"/>
            <a:ext cx="2156592" cy="1467206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cs-CZ" altLang="cs-CZ" b="1" dirty="0">
                <a:solidFill>
                  <a:srgbClr val="FF3300"/>
                </a:solidFill>
              </a:rPr>
              <a:t>Ostravice </a:t>
            </a:r>
          </a:p>
          <a:p>
            <a:pPr>
              <a:spcBef>
                <a:spcPct val="20000"/>
              </a:spcBef>
            </a:pPr>
            <a:r>
              <a:rPr lang="cs-CZ" altLang="cs-CZ" b="1" dirty="0" smtClean="0">
                <a:solidFill>
                  <a:srgbClr val="FF3300"/>
                </a:solidFill>
              </a:rPr>
              <a:t>říční kilometr</a:t>
            </a:r>
          </a:p>
          <a:p>
            <a:pPr>
              <a:spcBef>
                <a:spcPct val="20000"/>
              </a:spcBef>
            </a:pPr>
            <a:r>
              <a:rPr lang="cs-CZ" altLang="cs-CZ" b="1" dirty="0" smtClean="0">
                <a:solidFill>
                  <a:srgbClr val="FF3300"/>
                </a:solidFill>
              </a:rPr>
              <a:t>7,9</a:t>
            </a:r>
            <a:endParaRPr lang="cs-CZ" altLang="cs-CZ" b="1" dirty="0">
              <a:solidFill>
                <a:srgbClr val="FF33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23604" y="6212618"/>
            <a:ext cx="855233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cs-CZ" altLang="cs-CZ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Množství  vyčerpaných vod 2021: </a:t>
            </a:r>
            <a:r>
              <a:rPr lang="cs-CZ" altLang="cs-CZ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5 130 495 m</a:t>
            </a:r>
            <a:r>
              <a:rPr lang="cs-CZ" altLang="cs-CZ" sz="2800" b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3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6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67697" y="404665"/>
            <a:ext cx="8135937" cy="1800200"/>
          </a:xfrm>
        </p:spPr>
        <p:txBody>
          <a:bodyPr>
            <a:normAutofit fontScale="90000"/>
          </a:bodyPr>
          <a:lstStyle/>
          <a:p>
            <a:r>
              <a:rPr lang="cs-CZ" altLang="cs-CZ" sz="5300" b="1" dirty="0">
                <a:latin typeface="Arial" panose="020B0604020202020204" pitchFamily="34" charset="0"/>
                <a:cs typeface="Arial" panose="020B0604020202020204" pitchFamily="34" charset="0"/>
              </a:rPr>
              <a:t>Závazné limity koncentrací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dané platným vodoprávním rozhodnutím KÚ MSK </a:t>
            </a:r>
            <a:b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zn. </a:t>
            </a:r>
            <a:r>
              <a:rPr lang="cs-CZ" altLang="cs-CZ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ŽPZ/19269/2021/</a:t>
            </a:r>
            <a:r>
              <a:rPr lang="cs-CZ" altLang="cs-CZ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Hrn</a:t>
            </a:r>
            <a:r>
              <a:rPr lang="cs-CZ" altLang="cs-CZ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700" dirty="0">
                <a:latin typeface="Arial" panose="020B0604020202020204" pitchFamily="34" charset="0"/>
                <a:cs typeface="Arial" panose="020B0604020202020204" pitchFamily="34" charset="0"/>
              </a:rPr>
              <a:t>a schváleným provozním řádem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967697" y="3019104"/>
            <a:ext cx="7837487" cy="295556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altLang="cs-CZ" sz="9600" b="1" dirty="0">
                <a:latin typeface="Arial" panose="020B0604020202020204" pitchFamily="34" charset="0"/>
                <a:cs typeface="Arial" panose="020B0604020202020204" pitchFamily="34" charset="0"/>
              </a:rPr>
              <a:t>Ostravice – </a:t>
            </a:r>
            <a:r>
              <a:rPr lang="cs-CZ" altLang="cs-CZ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Muglinov</a:t>
            </a:r>
            <a:endParaRPr lang="cs-CZ" altLang="cs-CZ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Průtok	</a:t>
            </a:r>
            <a:r>
              <a:rPr lang="cs-CZ" altLang="cs-CZ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2 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- 6 m</a:t>
            </a:r>
            <a:r>
              <a:rPr lang="cs-CZ" altLang="cs-CZ" sz="8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/s	6 - 10 m</a:t>
            </a:r>
            <a:r>
              <a:rPr lang="cs-CZ" altLang="cs-CZ" sz="8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/s	 nad 10 </a:t>
            </a:r>
            <a:r>
              <a:rPr lang="cs-CZ" altLang="cs-CZ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8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">
              <a:lnSpc>
                <a:spcPct val="90000"/>
              </a:lnSpc>
              <a:buFontTx/>
              <a:buNone/>
            </a:pPr>
            <a:r>
              <a:rPr lang="cs-CZ" altLang="cs-CZ" sz="8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lim. SO</a:t>
            </a:r>
            <a:r>
              <a:rPr lang="cs-CZ" altLang="cs-CZ" sz="8000" b="1" baseline="-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80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cs-CZ" altLang="cs-CZ" sz="8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290 mg/l	 260 mg/l	  230 </a:t>
            </a:r>
            <a:r>
              <a:rPr lang="cs-CZ" altLang="cs-CZ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mg/l</a:t>
            </a:r>
          </a:p>
          <a:p>
            <a:pPr fontAlgn="b">
              <a:lnSpc>
                <a:spcPct val="90000"/>
              </a:lnSpc>
              <a:buFontTx/>
              <a:buNone/>
            </a:pPr>
            <a:endParaRPr lang="cs-CZ" altLang="cs-CZ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">
              <a:lnSpc>
                <a:spcPct val="90000"/>
              </a:lnSpc>
              <a:buFontTx/>
              <a:buNone/>
            </a:pPr>
            <a:r>
              <a:rPr lang="cs-CZ" altLang="cs-CZ" sz="80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lim. Cl</a:t>
            </a:r>
            <a:r>
              <a:rPr lang="cs-CZ" altLang="cs-CZ" sz="8000" b="1" baseline="30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8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cs-CZ" altLang="cs-CZ" sz="8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450 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mg/l	 300 mg/l	  250 mg/l</a:t>
            </a:r>
          </a:p>
          <a:p>
            <a:pPr fontAlgn="b">
              <a:lnSpc>
                <a:spcPct val="90000"/>
              </a:lnSpc>
              <a:buFontTx/>
              <a:buNone/>
            </a:pPr>
            <a:endParaRPr lang="cs-CZ" altLang="cs-CZ" sz="2400" b="1" dirty="0">
              <a:latin typeface="Arial CE" charset="-18"/>
            </a:endParaRPr>
          </a:p>
          <a:p>
            <a:pPr fontAlgn="b">
              <a:lnSpc>
                <a:spcPct val="90000"/>
              </a:lnSpc>
              <a:buFontTx/>
              <a:buNone/>
            </a:pPr>
            <a:endParaRPr lang="cs-CZ" altLang="cs-CZ" sz="2400" b="1" dirty="0">
              <a:latin typeface="Arial CE" charset="-18"/>
            </a:endParaRPr>
          </a:p>
          <a:p>
            <a:pPr fontAlgn="b">
              <a:lnSpc>
                <a:spcPct val="90000"/>
              </a:lnSpc>
              <a:buFontTx/>
              <a:buNone/>
            </a:pPr>
            <a:endParaRPr lang="cs-CZ" altLang="cs-CZ" sz="2400" b="1" dirty="0">
              <a:latin typeface="Arial CE" charset="-18"/>
            </a:endParaRPr>
          </a:p>
          <a:p>
            <a:pPr algn="ctr" fontAlgn="b">
              <a:lnSpc>
                <a:spcPct val="90000"/>
              </a:lnSpc>
              <a:buFontTx/>
              <a:buNone/>
            </a:pPr>
            <a:endParaRPr lang="cs-CZ" altLang="cs-CZ" sz="2400" dirty="0">
              <a:latin typeface="Arial CE" charset="-18"/>
            </a:endParaRPr>
          </a:p>
          <a:p>
            <a:pPr algn="ctr" fontAlgn="b"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Arial CE" charset="-18"/>
              </a:rPr>
              <a:t> 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431925" y="41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24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9" y="3108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3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9|0.7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D4358B0F-5049-45B1-8D3E-E0A8F9F6AF75}" vid="{0E337890-D377-4AA3-B937-E77FD4E18AF1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Obrázek" ma:contentTypeID="0x0101020055407B69CCEBB64DB7132B3CDCB04886" ma:contentTypeVersion="1" ma:contentTypeDescription="Umožňuje odeslat obrázek nebo fotografii" ma:contentTypeScope="" ma:versionID="f672223996ffe57af62e161d735c310c">
  <xsd:schema xmlns:xsd="http://www.w3.org/2001/XMLSchema" xmlns:xs="http://www.w3.org/2001/XMLSchema" xmlns:p="http://schemas.microsoft.com/office/2006/metadata/properties" xmlns:ns1="http://schemas.microsoft.com/sharepoint/v3" xmlns:ns2="487f6d86-8def-48a0-87e0-a320567a706a" targetNamespace="http://schemas.microsoft.com/office/2006/metadata/properties" ma:root="true" ma:fieldsID="84482931fdd9e983c5221dbe16229125" ns1:_="" ns2:_="">
    <xsd:import namespace="http://schemas.microsoft.com/sharepoint/v3"/>
    <xsd:import namespace="487f6d86-8def-48a0-87e0-a320567a706a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Šířka obrázku" ma:internalName="ImageWidth" ma:readOnly="true">
      <xsd:simpleType>
        <xsd:restriction base="dms:Unknown"/>
      </xsd:simpleType>
    </xsd:element>
    <xsd:element name="ImageHeight" ma:index="12" nillable="true" ma:displayName="Výška obrázku" ma:internalName="ImageHeight" ma:readOnly="true">
      <xsd:simpleType>
        <xsd:restriction base="dms:Unknown"/>
      </xsd:simpleType>
    </xsd:element>
    <xsd:element name="ImageCreateDate" ma:index="13" nillable="true" ma:displayName="Datum vytvoření obrázku" ma:format="DateTime" ma:hidden="true" ma:internalName="ImageCreateDate">
      <xsd:simpleType>
        <xsd:restriction base="dms:DateTime"/>
      </xsd:simpleType>
    </xsd:element>
    <xsd:element name="Description" ma:index="14" nillable="true" ma:displayName="Popis" ma:description="Slouží jako alternativní text k obrázku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Miniatura k dispozici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Náhled k dispozici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Adresa URL náhledu obrázku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f6d86-8def-48a0-87e0-a320567a706a" elementFormDefault="qualified">
    <xsd:import namespace="http://schemas.microsoft.com/office/2006/documentManagement/types"/>
    <xsd:import namespace="http://schemas.microsoft.com/office/infopath/2007/PartnerControls"/>
    <xsd:element name="SharedWithUsers" ma:index="26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8" ma:displayName="Nadpis"/>
        <xsd:element ref="dc:subject" minOccurs="0" maxOccurs="1"/>
        <xsd:element ref="dc:description" minOccurs="0" maxOccurs="1"/>
        <xsd:element name="keywords" minOccurs="0" maxOccurs="1" type="xsd:string" ma:index="20" ma:displayName="Klíčová slova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D82A9F-3428-4157-A6F2-D2FD6FDA2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21A468-C59F-48C0-9117-5C2DB10D6B58}">
  <ds:schemaRefs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elements/1.1/"/>
    <ds:schemaRef ds:uri="http://schemas.microsoft.com/office/infopath/2007/PartnerControls"/>
    <ds:schemaRef ds:uri="487f6d86-8def-48a0-87e0-a320567a706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743FFEC-BFC8-44B5-82AC-9738DF96C5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87f6d86-8def-48a0-87e0-a320567a70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16-9</Template>
  <TotalTime>755</TotalTime>
  <Words>574</Words>
  <Application>Microsoft Office PowerPoint</Application>
  <PresentationFormat>Širokoúhlá obrazovka</PresentationFormat>
  <Paragraphs>183</Paragraphs>
  <Slides>22</Slides>
  <Notes>16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22</vt:i4>
      </vt:variant>
    </vt:vector>
  </HeadingPairs>
  <TitlesOfParts>
    <vt:vector size="35" baseType="lpstr">
      <vt:lpstr>Arial</vt:lpstr>
      <vt:lpstr>Arial Black</vt:lpstr>
      <vt:lpstr>Arial CE</vt:lpstr>
      <vt:lpstr>Arial Narrow</vt:lpstr>
      <vt:lpstr>Calibri</vt:lpstr>
      <vt:lpstr>Calibri Light</vt:lpstr>
      <vt:lpstr>Garamond</vt:lpstr>
      <vt:lpstr>Open Sans</vt:lpstr>
      <vt:lpstr>Times New Roman</vt:lpstr>
      <vt:lpstr>Wingdings</vt:lpstr>
      <vt:lpstr>Motiv Office</vt:lpstr>
      <vt:lpstr>Clip</vt:lpstr>
      <vt:lpstr>Fotografie</vt:lpstr>
      <vt:lpstr>Prezentace aplikace PowerPoint</vt:lpstr>
      <vt:lpstr>rozdělení OKR do dílčích pánví</vt:lpstr>
      <vt:lpstr>Prezentace aplikace PowerPoint</vt:lpstr>
      <vt:lpstr>Od roku 1995 bylo postupně tlumeno čerpání   důlních vod z dolů v ostravské dílčí pánvi 320 l.s-1   (J. Dvorský, 1995)  V červnu 1997 bylo zcela zastaveno čerpání důlních vod na všech dolech ostravské dílčí pánve Celkové čerpané množství bylo 240 - 260  l.s-1   Aktuální čerpané množství důlních vod čerpaných vodní jámou Jeremenko (ODP) je za rok 2021: 163,1 l.s-1  Pro úplnost: aktuální čerpané množství důlních vod čerpaných vodní jámou Žofie (PDP) je za rok 2021: 38,1 l.s-1      </vt:lpstr>
      <vt:lpstr>Prezentace aplikace PowerPoint</vt:lpstr>
      <vt:lpstr>Prezentace aplikace PowerPoint</vt:lpstr>
      <vt:lpstr>Výměna výtlačného potrubí</vt:lpstr>
      <vt:lpstr>Prezentace aplikace PowerPoint</vt:lpstr>
      <vt:lpstr>Závazné limity koncentrací  dané platným vodoprávním rozhodnutím KÚ MSK  zn. ŽPZ/19269/2021/Hrn a schváleným provozním řádem</vt:lpstr>
      <vt:lpstr>Prezentace aplikace PowerPoint</vt:lpstr>
      <vt:lpstr>Prezentace aplikace PowerPoint</vt:lpstr>
      <vt:lpstr>Vybrané studie zpracované pro proble-matiku zatápění důlního prostředí vodou</vt:lpstr>
      <vt:lpstr>Další aktivity o.z. ODRA v rámci problematiky zatápění důlního prostředí vodou</vt:lpstr>
      <vt:lpstr>Příprava na změnu režimu nakládání s důlními vodami po ukončení těžby v OKR</vt:lpstr>
      <vt:lpstr>Rizika</vt:lpstr>
      <vt:lpstr>Časový postup zatápění - analyticky</vt:lpstr>
      <vt:lpstr>Ohrožené lokality</vt:lpstr>
      <vt:lpstr>Příprava  „Studie zatápění“</vt:lpstr>
      <vt:lpstr>Realizace vrtu do stařin - SVINOV</vt:lpstr>
      <vt:lpstr>Závěry</vt:lpstr>
      <vt:lpstr>Prezentace aplikace PowerPoint</vt:lpstr>
      <vt:lpstr>Prezentace aplikace PowerPoint</vt:lpstr>
    </vt:vector>
  </TitlesOfParts>
  <Company>DIAMO, státní podnik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Malucha Pavel Ing., Ph.D.</dc:creator>
  <cp:lastModifiedBy>Odra</cp:lastModifiedBy>
  <cp:revision>55</cp:revision>
  <cp:lastPrinted>2017-05-04T05:10:10Z</cp:lastPrinted>
  <dcterms:created xsi:type="dcterms:W3CDTF">2022-08-31T05:14:12Z</dcterms:created>
  <dcterms:modified xsi:type="dcterms:W3CDTF">2022-09-08T05:35:52Z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0x0101020055407B69CCEBB64DB7132B3CDCB04886</vt:lpwstr>
  </property>
</Properties>
</file>